
<file path=[Content_Types].xml><?xml version="1.0" encoding="utf-8"?>
<Types xmlns="http://schemas.openxmlformats.org/package/2006/content-types">
  <Default ContentType="application/vnd.openxmlformats-officedocument.vmlDrawing" Extension="vml"/>
  <Default ContentType="image/png" Extension="png"/>
  <Default ContentType="application/vnd.openxmlformats-officedocument.oleObject" Extension="bin"/>
  <Default ContentType="application/vnd.openxmlformats-package.relationships+xml" Extension="rels"/>
  <Default ContentType="application/xml" Extension="xml"/>
  <Default ContentType="image/jpeg" Extension="jpeg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slideMaster+xml" PartName="/ppt/slideMasters/slideMaster1.xml"/>
  <Override ContentType="application/vnd.openxmlformats-officedocument.presentationml.notesMaster+xml" PartName="/ppt/notesMasters/notes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3.xml"/>
  <Override ContentType="application/vnd.openxmlformats-officedocument.presentationml.slide+xml" PartName="/ppt/slides/slide27.xml"/>
  <Override ContentType="application/vnd.openxmlformats-officedocument.presentationml.slide+xml" PartName="/ppt/slides/slide48.xml"/>
  <Override ContentType="application/vnd.openxmlformats-officedocument.presentationml.slide+xml" PartName="/ppt/slides/slide39.xml"/>
  <Override ContentType="application/vnd.openxmlformats-officedocument.presentationml.slide+xml" PartName="/ppt/slides/slide38.xml"/>
  <Override ContentType="application/vnd.openxmlformats-officedocument.presentationml.slide+xml" PartName="/ppt/slides/slide23.xml"/>
  <Override ContentType="application/vnd.openxmlformats-officedocument.presentationml.slide+xml" PartName="/ppt/slides/slide19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5.xml"/>
  <Override ContentType="application/vnd.openxmlformats-officedocument.presentationml.slide+xml" PartName="/ppt/slides/slide25.xml"/>
  <Override ContentType="application/vnd.openxmlformats-officedocument.presentationml.slide+xml" PartName="/ppt/slides/slide45.xml"/>
  <Override ContentType="application/vnd.openxmlformats-officedocument.presentationml.slide+xml" PartName="/ppt/slides/slide47.xml"/>
  <Override ContentType="application/vnd.openxmlformats-officedocument.presentationml.slide+xml" PartName="/ppt/slides/slide2.xml"/>
  <Override ContentType="application/vnd.openxmlformats-officedocument.presentationml.slide+xml" PartName="/ppt/slides/slide33.xml"/>
  <Override ContentType="application/vnd.openxmlformats-officedocument.presentationml.slide+xml" PartName="/ppt/slides/slide31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7.xml"/>
  <Override ContentType="application/vnd.openxmlformats-officedocument.presentationml.slide+xml" PartName="/ppt/slides/slide44.xml"/>
  <Override ContentType="application/vnd.openxmlformats-officedocument.presentationml.slide+xml" PartName="/ppt/slides/slide11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5.xml"/>
  <Override ContentType="application/vnd.openxmlformats-officedocument.presentationml.slide+xml" PartName="/ppt/slides/slide22.xml"/>
  <Override ContentType="application/vnd.openxmlformats-officedocument.presentationml.slide+xml" PartName="/ppt/slides/slide36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26.xml"/>
  <Override ContentType="application/vnd.openxmlformats-officedocument.presentationml.slide+xml" PartName="/ppt/slides/slide32.xml"/>
  <Override ContentType="application/vnd.openxmlformats-officedocument.presentationml.slide+xml" PartName="/ppt/slides/slide4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6.xml"/>
  <Override ContentType="application/vnd.openxmlformats-officedocument.presentationml.slide+xml" PartName="/ppt/slides/slide20.xml"/>
  <Override ContentType="application/vnd.openxmlformats-officedocument.presentationml.slide+xml" PartName="/ppt/slides/slide42.xml"/>
  <Override ContentType="application/vnd.openxmlformats-officedocument.presentationml.slide+xml" PartName="/ppt/slides/slide49.xml"/>
  <Override ContentType="application/vnd.openxmlformats-officedocument.presentationml.slide+xml" PartName="/ppt/slides/slide24.xml"/>
  <Override ContentType="application/vnd.openxmlformats-officedocument.presentationml.slide+xml" PartName="/ppt/slides/slide1.xml"/>
  <Override ContentType="application/vnd.openxmlformats-officedocument.presentationml.slide+xml" PartName="/ppt/slides/slide12.xml"/>
  <Override ContentType="application/vnd.openxmlformats-officedocument.presentationml.slide+xml" PartName="/ppt/slides/slide40.xml"/>
  <Override ContentType="application/vnd.openxmlformats-officedocument.presentationml.slide+xml" PartName="/ppt/slides/slide9.xml"/>
  <Override ContentType="application/vnd.openxmlformats-officedocument.presentationml.slide+xml" PartName="/ppt/slides/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6858000" cx="9144000"/>
  <p:notesSz cx="6858000" cy="9144000"/>
  <p:defaultTextStyle>
    <a:defPPr lvl="0">
      <a:defRPr lang="en-US"/>
    </a:defPPr>
    <a:lvl1pPr lvl="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lvl="1" marL="4572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lvl="2" marL="9144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lvl="3" marL="13716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lvl="4" marL="1828800" rtl="0" algn="l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defTabSz="914400" eaLnBrk="1" hangingPunct="1" latinLnBrk="0" lvl="5" marL="2286000" rtl="0" algn="l">
      <a:defRPr kern="1200">
        <a:solidFill>
          <a:schemeClr val="tx1"/>
        </a:solidFill>
        <a:latin typeface="Arial" charset="0"/>
        <a:ea typeface="+mn-ea"/>
        <a:cs typeface="+mn-cs"/>
      </a:defRPr>
    </a:lvl6pPr>
    <a:lvl7pPr defTabSz="914400" eaLnBrk="1" hangingPunct="1" latinLnBrk="0" lvl="6" marL="2743200" rtl="0" algn="l">
      <a:defRPr kern="1200">
        <a:solidFill>
          <a:schemeClr val="tx1"/>
        </a:solidFill>
        <a:latin typeface="Arial" charset="0"/>
        <a:ea typeface="+mn-ea"/>
        <a:cs typeface="+mn-cs"/>
      </a:defRPr>
    </a:lvl7pPr>
    <a:lvl8pPr defTabSz="914400" eaLnBrk="1" hangingPunct="1" latinLnBrk="0" lvl="7" marL="3200400" rtl="0" algn="l">
      <a:defRPr kern="1200">
        <a:solidFill>
          <a:schemeClr val="tx1"/>
        </a:solidFill>
        <a:latin typeface="Arial" charset="0"/>
        <a:ea typeface="+mn-ea"/>
        <a:cs typeface="+mn-cs"/>
      </a:defRPr>
    </a:lvl8pPr>
    <a:lvl9pPr defTabSz="914400" eaLnBrk="1" hangingPunct="1" latinLnBrk="0" lvl="8" marL="3657600" rtl="0" algn="l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2" Type="http://schemas.openxmlformats.org/officeDocument/2006/relationships/slide" Target="slides/slide8.xml"/><Relationship Id="rId50" Type="http://schemas.openxmlformats.org/officeDocument/2006/relationships/slide" Target="slides/slide46.xml"/><Relationship Id="rId38" Type="http://schemas.openxmlformats.org/officeDocument/2006/relationships/slide" Target="slides/slide34.xml"/><Relationship Id="rId15" Type="http://schemas.openxmlformats.org/officeDocument/2006/relationships/slide" Target="slides/slide11.xml"/><Relationship Id="rId46" Type="http://schemas.openxmlformats.org/officeDocument/2006/relationships/slide" Target="slides/slide42.xml"/><Relationship Id="rId25" Type="http://schemas.openxmlformats.org/officeDocument/2006/relationships/slide" Target="slides/slide21.xml"/><Relationship Id="rId29" Type="http://schemas.openxmlformats.org/officeDocument/2006/relationships/slide" Target="slides/slide25.xml"/><Relationship Id="rId13" Type="http://schemas.openxmlformats.org/officeDocument/2006/relationships/slide" Target="slides/slide9.xml"/><Relationship Id="rId8" Type="http://schemas.openxmlformats.org/officeDocument/2006/relationships/slide" Target="slides/slide4.xml"/><Relationship Id="rId35" Type="http://schemas.openxmlformats.org/officeDocument/2006/relationships/slide" Target="slides/slide31.xml"/><Relationship Id="rId4" Type="http://schemas.openxmlformats.org/officeDocument/2006/relationships/notesMaster" Target="notesMasters/notesMaster1.xml"/><Relationship Id="rId42" Type="http://schemas.openxmlformats.org/officeDocument/2006/relationships/slide" Target="slides/slide38.xml"/><Relationship Id="rId9" Type="http://schemas.openxmlformats.org/officeDocument/2006/relationships/slide" Target="slides/slide5.xml"/><Relationship Id="rId31" Type="http://schemas.openxmlformats.org/officeDocument/2006/relationships/slide" Target="slides/slide27.xml"/><Relationship Id="rId48" Type="http://schemas.openxmlformats.org/officeDocument/2006/relationships/slide" Target="slides/slide44.xml"/><Relationship Id="rId43" Type="http://schemas.openxmlformats.org/officeDocument/2006/relationships/slide" Target="slides/slide39.xml"/><Relationship Id="rId33" Type="http://schemas.openxmlformats.org/officeDocument/2006/relationships/slide" Target="slides/slide29.xml"/><Relationship Id="rId44" Type="http://schemas.openxmlformats.org/officeDocument/2006/relationships/slide" Target="slides/slide40.xml"/><Relationship Id="rId5" Type="http://schemas.openxmlformats.org/officeDocument/2006/relationships/slide" Target="slides/slide1.xml"/><Relationship Id="rId24" Type="http://schemas.openxmlformats.org/officeDocument/2006/relationships/slide" Target="slides/slide20.xml"/><Relationship Id="rId36" Type="http://schemas.openxmlformats.org/officeDocument/2006/relationships/slide" Target="slides/slide32.xml"/><Relationship Id="rId23" Type="http://schemas.openxmlformats.org/officeDocument/2006/relationships/slide" Target="slides/slide19.xml"/><Relationship Id="rId2" Type="http://schemas.openxmlformats.org/officeDocument/2006/relationships/presProps" Target="presProps1.xml"/><Relationship Id="rId45" Type="http://schemas.openxmlformats.org/officeDocument/2006/relationships/slide" Target="slides/slide41.xml"/><Relationship Id="rId6" Type="http://schemas.openxmlformats.org/officeDocument/2006/relationships/slide" Target="slides/slide2.xml"/><Relationship Id="rId41" Type="http://schemas.openxmlformats.org/officeDocument/2006/relationships/slide" Target="slides/slide37.xml"/><Relationship Id="rId51" Type="http://schemas.openxmlformats.org/officeDocument/2006/relationships/slide" Target="slides/slide47.xml"/><Relationship Id="rId40" Type="http://schemas.openxmlformats.org/officeDocument/2006/relationships/slide" Target="slides/slide36.xml"/><Relationship Id="rId16" Type="http://schemas.openxmlformats.org/officeDocument/2006/relationships/slide" Target="slides/slide12.xml"/><Relationship Id="rId28" Type="http://schemas.openxmlformats.org/officeDocument/2006/relationships/slide" Target="slides/slide24.xml"/><Relationship Id="rId20" Type="http://schemas.openxmlformats.org/officeDocument/2006/relationships/slide" Target="slides/slide16.xml"/><Relationship Id="rId39" Type="http://schemas.openxmlformats.org/officeDocument/2006/relationships/slide" Target="slides/slide35.xml"/><Relationship Id="rId11" Type="http://schemas.openxmlformats.org/officeDocument/2006/relationships/slide" Target="slides/slide7.xml"/><Relationship Id="rId14" Type="http://schemas.openxmlformats.org/officeDocument/2006/relationships/slide" Target="slides/slide10.xml"/><Relationship Id="rId7" Type="http://schemas.openxmlformats.org/officeDocument/2006/relationships/slide" Target="slides/slide3.xml"/><Relationship Id="rId27" Type="http://schemas.openxmlformats.org/officeDocument/2006/relationships/slide" Target="slides/slide23.xml"/><Relationship Id="rId53" Type="http://schemas.openxmlformats.org/officeDocument/2006/relationships/slide" Target="slides/slide49.xml"/><Relationship Id="rId34" Type="http://schemas.openxmlformats.org/officeDocument/2006/relationships/slide" Target="slides/slide30.xml"/><Relationship Id="rId22" Type="http://schemas.openxmlformats.org/officeDocument/2006/relationships/slide" Target="slides/slide18.xml"/><Relationship Id="rId1" Type="http://schemas.openxmlformats.org/officeDocument/2006/relationships/theme" Target="theme/theme1.xml"/><Relationship Id="rId18" Type="http://schemas.openxmlformats.org/officeDocument/2006/relationships/slide" Target="slides/slide14.xml"/><Relationship Id="rId30" Type="http://schemas.openxmlformats.org/officeDocument/2006/relationships/slide" Target="slides/slide26.xml"/><Relationship Id="rId26" Type="http://schemas.openxmlformats.org/officeDocument/2006/relationships/slide" Target="slides/slide22.xml"/><Relationship Id="rId49" Type="http://schemas.openxmlformats.org/officeDocument/2006/relationships/slide" Target="slides/slide45.xml"/><Relationship Id="rId21" Type="http://schemas.openxmlformats.org/officeDocument/2006/relationships/slide" Target="slides/slide17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9" Type="http://schemas.openxmlformats.org/officeDocument/2006/relationships/slide" Target="slides/slide15.xml"/><Relationship Id="rId52" Type="http://schemas.openxmlformats.org/officeDocument/2006/relationships/slide" Target="slides/slide48.xml"/><Relationship Id="rId17" Type="http://schemas.openxmlformats.org/officeDocument/2006/relationships/slide" Target="slides/slide13.xml"/><Relationship Id="rId3" Type="http://schemas.openxmlformats.org/officeDocument/2006/relationships/slideMaster" Target="slideMasters/slideMaster1.xml"/><Relationship Id="rId37" Type="http://schemas.openxmlformats.org/officeDocument/2006/relationships/slide" Target="slides/slide33.xml"/><Relationship Id="rId47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AD812-17D5-4D25-9BAF-42D774884F78}" type="datetimeFigureOut">
              <a:rPr lang="en-US" smtClean="0"/>
              <a:pPr/>
              <a:t>5/18/2017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EEE17-CA1D-4D0B-BFBB-D28CC280D4A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Mekanisme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rangsang</a:t>
            </a:r>
            <a:r>
              <a:rPr lang="en-US" baseline="0" dirty="0" smtClean="0"/>
              <a:t> :</a:t>
            </a:r>
          </a:p>
          <a:p>
            <a:r>
              <a:rPr lang="en-US" baseline="0" dirty="0" err="1" smtClean="0"/>
              <a:t>Cahaya</a:t>
            </a:r>
            <a:r>
              <a:rPr lang="en-US" baseline="0" dirty="0" smtClean="0"/>
              <a:t> – aqueous humor – pupil – </a:t>
            </a:r>
            <a:r>
              <a:rPr lang="en-US" baseline="0" dirty="0" err="1" smtClean="0"/>
              <a:t>lensa</a:t>
            </a:r>
            <a:r>
              <a:rPr lang="en-US" baseline="0" dirty="0" smtClean="0"/>
              <a:t> – vitreous humor – retina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Retina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batang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pigmen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rhodopsin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senyawa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vit.A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protein </a:t>
            </a:r>
            <a:r>
              <a:rPr lang="en-US" baseline="0" dirty="0" err="1" smtClean="0"/>
              <a:t>tertentu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kerucut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EEE17-CA1D-4D0B-BFBB-D28CC280D4A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Tuli</a:t>
            </a:r>
            <a:r>
              <a:rPr lang="en-US" dirty="0" smtClean="0"/>
              <a:t> </a:t>
            </a:r>
            <a:r>
              <a:rPr lang="en-US" dirty="0" err="1" smtClean="0"/>
              <a:t>saraf</a:t>
            </a:r>
            <a:r>
              <a:rPr lang="en-US" dirty="0" smtClean="0"/>
              <a:t> : </a:t>
            </a:r>
            <a:r>
              <a:rPr lang="en-US" dirty="0" err="1" smtClean="0"/>
              <a:t>tuli</a:t>
            </a:r>
            <a:r>
              <a:rPr lang="en-US" dirty="0" smtClean="0"/>
              <a:t> </a:t>
            </a:r>
            <a:r>
              <a:rPr lang="en-US" dirty="0" err="1" smtClean="0"/>
              <a:t>disebabkan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kerusakan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saraf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auditori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saraf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pendengaran</a:t>
            </a:r>
            <a:r>
              <a:rPr lang="en-US" baseline="0" dirty="0" smtClean="0"/>
              <a:t>)</a:t>
            </a:r>
          </a:p>
          <a:p>
            <a:pPr lvl="1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EEE17-CA1D-4D0B-BFBB-D28CC280D4A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kepanasan</a:t>
            </a:r>
            <a:r>
              <a:rPr lang="en-US" dirty="0" smtClean="0"/>
              <a:t>, </a:t>
            </a:r>
            <a:r>
              <a:rPr lang="en-US" dirty="0" err="1" smtClean="0"/>
              <a:t>keringat</a:t>
            </a:r>
            <a:r>
              <a:rPr lang="en-US" dirty="0" smtClean="0"/>
              <a:t> </a:t>
            </a:r>
            <a:r>
              <a:rPr lang="en-US" dirty="0" err="1" smtClean="0"/>
              <a:t>keluar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kulit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kering</a:t>
            </a:r>
            <a:r>
              <a:rPr lang="en-US" dirty="0" smtClean="0"/>
              <a:t> </a:t>
            </a:r>
            <a:r>
              <a:rPr lang="en-US" dirty="0" err="1" smtClean="0"/>
              <a:t>keringat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menarik</a:t>
            </a:r>
            <a:r>
              <a:rPr lang="en-US" dirty="0" smtClean="0"/>
              <a:t> </a:t>
            </a:r>
            <a:r>
              <a:rPr lang="en-US" dirty="0" err="1" smtClean="0"/>
              <a:t>panas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tubuh</a:t>
            </a:r>
            <a:r>
              <a:rPr lang="en-US" dirty="0" smtClean="0"/>
              <a:t>. </a:t>
            </a:r>
            <a:r>
              <a:rPr lang="en-US" dirty="0" err="1" smtClean="0"/>
              <a:t>Demikian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pembuluh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lapisan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bawah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kulit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melebar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melepaskan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kulit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Itulah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sebabnya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orang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kepanasan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kelihatan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berkeringat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wajahnya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memerah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EEE17-CA1D-4D0B-BFBB-D28CC280D4A3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88C62D-5E11-49F5-80EF-CA45552B28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14392D-B3F3-4260-90A5-A64AFA181D2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1F9A7F-910D-4B5E-91C8-08952006DC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9D0E2-749F-4C2A-8710-173B0D90F5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F285C4-6094-4783-A728-81FEBB6BC84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F6A6E3-0420-44FD-9A25-4EA356310CD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0A5445-15FC-4E57-B1BA-8CFE3CB687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3FC954-636B-4600-9137-BABC114BEFF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0E02EF-9074-4B43-8332-620E8E0195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C1DE86-74CE-4061-8C48-E73700E0795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CF57DB-C684-4AA0-A97C-222DAECA9B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9F12E8-22D7-4556-B3EC-B0B2270822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670B8FE-ED54-49AE-ADD6-ED4E822CA0C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8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WordArt 8"/>
          <p:cNvSpPr>
            <a:spLocks noChangeArrowheads="1" noChangeShapeType="1" noTextEdit="1"/>
          </p:cNvSpPr>
          <p:nvPr/>
        </p:nvSpPr>
        <p:spPr bwMode="auto">
          <a:xfrm>
            <a:off x="2514600" y="2057400"/>
            <a:ext cx="4267200" cy="2286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2000" kern="10" dirty="0" err="1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Sistem</a:t>
            </a:r>
            <a:r>
              <a:rPr lang="en-US" sz="2000" kern="10" dirty="0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 </a:t>
            </a:r>
            <a:r>
              <a:rPr lang="en-US" sz="2000" kern="10" dirty="0" err="1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</a:rPr>
              <a:t>Koordinasi</a:t>
            </a:r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381000" y="609600"/>
            <a:ext cx="350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Terjadinya gerak</a:t>
            </a:r>
            <a:endParaRPr lang="en-US"/>
          </a:p>
        </p:txBody>
      </p:sp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4114800" y="5502275"/>
            <a:ext cx="41148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Contoh proses terjadinya gerak refleks pada lutut. </a:t>
            </a:r>
          </a:p>
        </p:txBody>
      </p:sp>
      <p:graphicFrame>
        <p:nvGraphicFramePr>
          <p:cNvPr id="66568" name="Object 8"/>
          <p:cNvGraphicFramePr>
            <a:graphicFrameLocks noChangeAspect="1"/>
          </p:cNvGraphicFramePr>
          <p:nvPr/>
        </p:nvGraphicFramePr>
        <p:xfrm>
          <a:off x="4038600" y="911225"/>
          <a:ext cx="4572000" cy="4346575"/>
        </p:xfrm>
        <a:graphic>
          <a:graphicData uri="http://schemas.openxmlformats.org/presentationml/2006/ole">
            <p:oleObj spid="_x0000_s66568" name="Image" r:id="rId3" imgW="3504762" imgH="3225397" progId="">
              <p:embed/>
            </p:oleObj>
          </a:graphicData>
        </a:graphic>
      </p:graphicFrame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457200" y="1600200"/>
            <a:ext cx="3429000" cy="297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Gerak biasa</a:t>
            </a:r>
          </a:p>
          <a:p>
            <a:pPr>
              <a:spcBef>
                <a:spcPct val="50000"/>
              </a:spcBef>
            </a:pPr>
            <a:r>
              <a:rPr lang="en-US"/>
              <a:t>Reseptor </a:t>
            </a:r>
            <a:r>
              <a:rPr lang="en-US">
                <a:sym typeface="Wingdings" pitchFamily="2" charset="2"/>
              </a:rPr>
              <a:t> neuron sensorik  pusat saraf  neuron motorik  efektor</a:t>
            </a:r>
          </a:p>
          <a:p>
            <a:endParaRPr lang="en-US" b="1"/>
          </a:p>
          <a:p>
            <a:r>
              <a:rPr lang="en-US" b="1"/>
              <a:t>Gerak refleks</a:t>
            </a:r>
          </a:p>
          <a:p>
            <a:endParaRPr lang="en-US"/>
          </a:p>
          <a:p>
            <a:r>
              <a:rPr lang="en-US"/>
              <a:t>Reseptor </a:t>
            </a:r>
            <a:r>
              <a:rPr lang="en-US">
                <a:sym typeface="Wingdings" pitchFamily="2" charset="2"/>
              </a:rPr>
              <a:t> neuron sensorik  neuron konektor  neuron motorik  efektor</a:t>
            </a:r>
            <a:endParaRPr lang="en-US"/>
          </a:p>
        </p:txBody>
      </p:sp>
      <p:sp>
        <p:nvSpPr>
          <p:cNvPr id="66570" name="WordArt 10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0" y="3200400"/>
            <a:ext cx="1752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D60093"/>
                </a:solidFill>
              </a:rPr>
              <a:t>Sistem saraf</a:t>
            </a: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2590800" y="2209800"/>
            <a:ext cx="1600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Sistem saraf pusat</a:t>
            </a:r>
            <a:endParaRPr lang="en-US"/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2590800" y="4311650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Sistem saraf tepi</a:t>
            </a:r>
            <a:endParaRPr lang="en-US"/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5105400" y="14478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Otak</a:t>
            </a:r>
            <a:endParaRPr lang="en-US"/>
          </a:p>
        </p:txBody>
      </p:sp>
      <p:sp>
        <p:nvSpPr>
          <p:cNvPr id="67593" name="Text Box 9"/>
          <p:cNvSpPr txBox="1">
            <a:spLocks noChangeArrowheads="1"/>
          </p:cNvSpPr>
          <p:nvPr/>
        </p:nvSpPr>
        <p:spPr bwMode="auto">
          <a:xfrm>
            <a:off x="5105400" y="2743200"/>
            <a:ext cx="1524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Sumsum tulang belakang</a:t>
            </a:r>
            <a:endParaRPr lang="en-US"/>
          </a:p>
        </p:txBody>
      </p:sp>
      <p:sp>
        <p:nvSpPr>
          <p:cNvPr id="67596" name="Text Box 12"/>
          <p:cNvSpPr txBox="1">
            <a:spLocks noChangeArrowheads="1"/>
          </p:cNvSpPr>
          <p:nvPr/>
        </p:nvSpPr>
        <p:spPr bwMode="auto">
          <a:xfrm>
            <a:off x="5105400" y="3930650"/>
            <a:ext cx="2133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Sistem saraf sadar</a:t>
            </a:r>
            <a:endParaRPr lang="en-US"/>
          </a:p>
        </p:txBody>
      </p:sp>
      <p:sp>
        <p:nvSpPr>
          <p:cNvPr id="67597" name="Text Box 13"/>
          <p:cNvSpPr txBox="1">
            <a:spLocks noChangeArrowheads="1"/>
          </p:cNvSpPr>
          <p:nvPr/>
        </p:nvSpPr>
        <p:spPr bwMode="auto">
          <a:xfrm>
            <a:off x="5029200" y="5410200"/>
            <a:ext cx="2133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Sistem tidak sadar</a:t>
            </a:r>
            <a:endParaRPr lang="en-US"/>
          </a:p>
        </p:txBody>
      </p:sp>
      <p:sp>
        <p:nvSpPr>
          <p:cNvPr id="67598" name="Line 14"/>
          <p:cNvSpPr>
            <a:spLocks noChangeShapeType="1"/>
          </p:cNvSpPr>
          <p:nvPr/>
        </p:nvSpPr>
        <p:spPr bwMode="auto">
          <a:xfrm>
            <a:off x="2133600" y="2438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03" name="Line 19"/>
          <p:cNvSpPr>
            <a:spLocks noChangeShapeType="1"/>
          </p:cNvSpPr>
          <p:nvPr/>
        </p:nvSpPr>
        <p:spPr bwMode="auto">
          <a:xfrm>
            <a:off x="2133600" y="4572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04" name="Line 20"/>
          <p:cNvSpPr>
            <a:spLocks noChangeShapeType="1"/>
          </p:cNvSpPr>
          <p:nvPr/>
        </p:nvSpPr>
        <p:spPr bwMode="auto">
          <a:xfrm>
            <a:off x="2133600" y="2438400"/>
            <a:ext cx="0" cy="213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05" name="Line 21"/>
          <p:cNvSpPr>
            <a:spLocks noChangeShapeType="1"/>
          </p:cNvSpPr>
          <p:nvPr/>
        </p:nvSpPr>
        <p:spPr bwMode="auto">
          <a:xfrm>
            <a:off x="4648200" y="16764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07" name="Line 23"/>
          <p:cNvSpPr>
            <a:spLocks noChangeShapeType="1"/>
          </p:cNvSpPr>
          <p:nvPr/>
        </p:nvSpPr>
        <p:spPr bwMode="auto">
          <a:xfrm>
            <a:off x="4648200" y="3048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11" name="Line 27"/>
          <p:cNvSpPr>
            <a:spLocks noChangeShapeType="1"/>
          </p:cNvSpPr>
          <p:nvPr/>
        </p:nvSpPr>
        <p:spPr bwMode="auto">
          <a:xfrm>
            <a:off x="4648200" y="16764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26" name="Line 42"/>
          <p:cNvSpPr>
            <a:spLocks noChangeShapeType="1"/>
          </p:cNvSpPr>
          <p:nvPr/>
        </p:nvSpPr>
        <p:spPr bwMode="auto">
          <a:xfrm>
            <a:off x="4648200" y="4191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27" name="Line 43"/>
          <p:cNvSpPr>
            <a:spLocks noChangeShapeType="1"/>
          </p:cNvSpPr>
          <p:nvPr/>
        </p:nvSpPr>
        <p:spPr bwMode="auto">
          <a:xfrm>
            <a:off x="4648200" y="55626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28" name="Line 44"/>
          <p:cNvSpPr>
            <a:spLocks noChangeShapeType="1"/>
          </p:cNvSpPr>
          <p:nvPr/>
        </p:nvSpPr>
        <p:spPr bwMode="auto">
          <a:xfrm>
            <a:off x="4648200" y="41910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29" name="Line 45"/>
          <p:cNvSpPr>
            <a:spLocks noChangeShapeType="1"/>
          </p:cNvSpPr>
          <p:nvPr/>
        </p:nvSpPr>
        <p:spPr bwMode="auto">
          <a:xfrm>
            <a:off x="4267200" y="23622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30" name="Line 46"/>
          <p:cNvSpPr>
            <a:spLocks noChangeShapeType="1"/>
          </p:cNvSpPr>
          <p:nvPr/>
        </p:nvSpPr>
        <p:spPr bwMode="auto">
          <a:xfrm>
            <a:off x="4267200" y="46482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31" name="Line 47"/>
          <p:cNvSpPr>
            <a:spLocks noChangeShapeType="1"/>
          </p:cNvSpPr>
          <p:nvPr/>
        </p:nvSpPr>
        <p:spPr bwMode="auto">
          <a:xfrm>
            <a:off x="1752600" y="3429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33" name="WordArt 49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  <p:sp>
        <p:nvSpPr>
          <p:cNvPr id="67634" name="Line 50"/>
          <p:cNvSpPr>
            <a:spLocks noChangeShapeType="1"/>
          </p:cNvSpPr>
          <p:nvPr/>
        </p:nvSpPr>
        <p:spPr bwMode="auto">
          <a:xfrm>
            <a:off x="6781800" y="51816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35" name="Line 51"/>
          <p:cNvSpPr>
            <a:spLocks noChangeShapeType="1"/>
          </p:cNvSpPr>
          <p:nvPr/>
        </p:nvSpPr>
        <p:spPr bwMode="auto">
          <a:xfrm>
            <a:off x="6781800" y="60960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36" name="Line 52"/>
          <p:cNvSpPr>
            <a:spLocks noChangeShapeType="1"/>
          </p:cNvSpPr>
          <p:nvPr/>
        </p:nvSpPr>
        <p:spPr bwMode="auto">
          <a:xfrm>
            <a:off x="6781800" y="518160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37" name="Line 53"/>
          <p:cNvSpPr>
            <a:spLocks noChangeShapeType="1"/>
          </p:cNvSpPr>
          <p:nvPr/>
        </p:nvSpPr>
        <p:spPr bwMode="auto">
          <a:xfrm>
            <a:off x="6553200" y="56388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638" name="Text Box 54"/>
          <p:cNvSpPr txBox="1">
            <a:spLocks noChangeArrowheads="1"/>
          </p:cNvSpPr>
          <p:nvPr/>
        </p:nvSpPr>
        <p:spPr bwMode="auto">
          <a:xfrm>
            <a:off x="7115175" y="5005388"/>
            <a:ext cx="2133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Saraf simpatik</a:t>
            </a:r>
            <a:endParaRPr lang="en-US"/>
          </a:p>
        </p:txBody>
      </p:sp>
      <p:sp>
        <p:nvSpPr>
          <p:cNvPr id="67639" name="Text Box 55"/>
          <p:cNvSpPr txBox="1">
            <a:spLocks noChangeArrowheads="1"/>
          </p:cNvSpPr>
          <p:nvPr/>
        </p:nvSpPr>
        <p:spPr bwMode="auto">
          <a:xfrm>
            <a:off x="7105650" y="5915025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Saraf simpatetik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228600" y="533400"/>
            <a:ext cx="2590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accent2"/>
                </a:solidFill>
              </a:rPr>
              <a:t>Sistem saraf pusat</a:t>
            </a:r>
            <a:endParaRPr lang="en-US" sz="2000">
              <a:solidFill>
                <a:schemeClr val="accent2"/>
              </a:solidFill>
            </a:endParaRPr>
          </a:p>
        </p:txBody>
      </p:sp>
      <p:pic>
        <p:nvPicPr>
          <p:cNvPr id="68636" name="Picture 28"/>
          <p:cNvPicPr>
            <a:picLocks noChangeAspect="1" noChangeArrowheads="1"/>
          </p:cNvPicPr>
          <p:nvPr/>
        </p:nvPicPr>
        <p:blipFill>
          <a:blip r:embed="rId2" cstate="print"/>
          <a:srcRect t="3941" r="4762"/>
          <a:stretch>
            <a:fillRect/>
          </a:stretch>
        </p:blipFill>
        <p:spPr bwMode="auto">
          <a:xfrm>
            <a:off x="3200400" y="533400"/>
            <a:ext cx="371951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637" name="Text Box 29"/>
          <p:cNvSpPr txBox="1">
            <a:spLocks noChangeArrowheads="1"/>
          </p:cNvSpPr>
          <p:nvPr/>
        </p:nvSpPr>
        <p:spPr bwMode="auto">
          <a:xfrm>
            <a:off x="2743200" y="5867400"/>
            <a:ext cx="4953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Sayatan membujur sistem saraf pusat yaitu otak dan sumsum tulang belakang. </a:t>
            </a:r>
          </a:p>
        </p:txBody>
      </p:sp>
      <p:sp>
        <p:nvSpPr>
          <p:cNvPr id="68638" name="WordArt 30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1981200" y="5181600"/>
            <a:ext cx="5105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Substansi kelabu dan substansi putih pada (a) sumsum tulang belakang dan (b) otak. </a:t>
            </a:r>
          </a:p>
        </p:txBody>
      </p:sp>
      <p:graphicFrame>
        <p:nvGraphicFramePr>
          <p:cNvPr id="72710" name="Object 6"/>
          <p:cNvGraphicFramePr>
            <a:graphicFrameLocks noChangeAspect="1"/>
          </p:cNvGraphicFramePr>
          <p:nvPr/>
        </p:nvGraphicFramePr>
        <p:xfrm>
          <a:off x="1371600" y="1066800"/>
          <a:ext cx="5562600" cy="3746500"/>
        </p:xfrm>
        <a:graphic>
          <a:graphicData uri="http://schemas.openxmlformats.org/presentationml/2006/ole">
            <p:oleObj spid="_x0000_s72710" name="Image" r:id="rId3" imgW="4279365" imgH="2882540" progId="">
              <p:embed/>
            </p:oleObj>
          </a:graphicData>
        </a:graphic>
      </p:graphicFrame>
      <p:sp>
        <p:nvSpPr>
          <p:cNvPr id="72711" name="WordArt 7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228600" y="53340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Otak</a:t>
            </a: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4191000" y="3200400"/>
            <a:ext cx="4038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Otak besar dan bagian-bagiannya. </a:t>
            </a: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990600" y="12954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Otak besar </a:t>
            </a:r>
          </a:p>
        </p:txBody>
      </p:sp>
      <p:sp>
        <p:nvSpPr>
          <p:cNvPr id="71688" name="Line 8"/>
          <p:cNvSpPr>
            <a:spLocks noChangeShapeType="1"/>
          </p:cNvSpPr>
          <p:nvPr/>
        </p:nvSpPr>
        <p:spPr bwMode="auto">
          <a:xfrm>
            <a:off x="533400" y="150971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689" name="Line 9"/>
          <p:cNvSpPr>
            <a:spLocks noChangeShapeType="1"/>
          </p:cNvSpPr>
          <p:nvPr/>
        </p:nvSpPr>
        <p:spPr bwMode="auto">
          <a:xfrm>
            <a:off x="533400" y="21336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690" name="Line 10"/>
          <p:cNvSpPr>
            <a:spLocks noChangeShapeType="1"/>
          </p:cNvSpPr>
          <p:nvPr/>
        </p:nvSpPr>
        <p:spPr bwMode="auto">
          <a:xfrm>
            <a:off x="533400" y="1509713"/>
            <a:ext cx="0" cy="184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692" name="Text Box 12"/>
          <p:cNvSpPr txBox="1">
            <a:spLocks noChangeArrowheads="1"/>
          </p:cNvSpPr>
          <p:nvPr/>
        </p:nvSpPr>
        <p:spPr bwMode="auto">
          <a:xfrm>
            <a:off x="990600" y="3138488"/>
            <a:ext cx="1828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Otak belakang</a:t>
            </a:r>
          </a:p>
        </p:txBody>
      </p:sp>
      <p:sp>
        <p:nvSpPr>
          <p:cNvPr id="71693" name="Text Box 13"/>
          <p:cNvSpPr txBox="1">
            <a:spLocks noChangeArrowheads="1"/>
          </p:cNvSpPr>
          <p:nvPr/>
        </p:nvSpPr>
        <p:spPr bwMode="auto">
          <a:xfrm>
            <a:off x="990600" y="25146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Otak tengah</a:t>
            </a:r>
          </a:p>
        </p:txBody>
      </p:sp>
      <p:sp>
        <p:nvSpPr>
          <p:cNvPr id="71694" name="Text Box 14"/>
          <p:cNvSpPr txBox="1">
            <a:spLocks noChangeArrowheads="1"/>
          </p:cNvSpPr>
          <p:nvPr/>
        </p:nvSpPr>
        <p:spPr bwMode="auto">
          <a:xfrm>
            <a:off x="990600" y="1919288"/>
            <a:ext cx="152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Otak depan</a:t>
            </a:r>
          </a:p>
        </p:txBody>
      </p:sp>
      <p:sp>
        <p:nvSpPr>
          <p:cNvPr id="71695" name="Line 15"/>
          <p:cNvSpPr>
            <a:spLocks noChangeShapeType="1"/>
          </p:cNvSpPr>
          <p:nvPr/>
        </p:nvSpPr>
        <p:spPr bwMode="auto">
          <a:xfrm>
            <a:off x="533400" y="272891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1696" name="Line 16"/>
          <p:cNvSpPr>
            <a:spLocks noChangeShapeType="1"/>
          </p:cNvSpPr>
          <p:nvPr/>
        </p:nvSpPr>
        <p:spPr bwMode="auto">
          <a:xfrm>
            <a:off x="533400" y="33528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graphicFrame>
        <p:nvGraphicFramePr>
          <p:cNvPr id="71697" name="Object 17"/>
          <p:cNvGraphicFramePr>
            <a:graphicFrameLocks noChangeAspect="1"/>
          </p:cNvGraphicFramePr>
          <p:nvPr/>
        </p:nvGraphicFramePr>
        <p:xfrm>
          <a:off x="4495800" y="304800"/>
          <a:ext cx="3500438" cy="2743200"/>
        </p:xfrm>
        <a:graphic>
          <a:graphicData uri="http://schemas.openxmlformats.org/presentationml/2006/ole">
            <p:oleObj spid="_x0000_s71697" name="Image" r:id="rId3" imgW="3111111" imgH="2438095" progId="">
              <p:embed/>
            </p:oleObj>
          </a:graphicData>
        </a:graphic>
      </p:graphicFrame>
      <p:graphicFrame>
        <p:nvGraphicFramePr>
          <p:cNvPr id="71698" name="Object 18"/>
          <p:cNvGraphicFramePr>
            <a:graphicFrameLocks noChangeAspect="1"/>
          </p:cNvGraphicFramePr>
          <p:nvPr/>
        </p:nvGraphicFramePr>
        <p:xfrm>
          <a:off x="4495800" y="3733800"/>
          <a:ext cx="3695700" cy="2400300"/>
        </p:xfrm>
        <a:graphic>
          <a:graphicData uri="http://schemas.openxmlformats.org/presentationml/2006/ole">
            <p:oleObj spid="_x0000_s71698" name="Image" r:id="rId4" imgW="3695238" imgH="2400000" progId="">
              <p:embed/>
            </p:oleObj>
          </a:graphicData>
        </a:graphic>
      </p:graphicFrame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4343400" y="6172200"/>
            <a:ext cx="4038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Daerah asosiasi pada otak besar. </a:t>
            </a:r>
          </a:p>
        </p:txBody>
      </p:sp>
      <p:sp>
        <p:nvSpPr>
          <p:cNvPr id="71701" name="WordArt 21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228600" y="533400"/>
            <a:ext cx="3429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Sumsum tulang belakang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2133600" y="5029200"/>
            <a:ext cx="5486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Sayatan melintang sumsum tulang belakang. </a:t>
            </a:r>
          </a:p>
        </p:txBody>
      </p:sp>
      <p:pic>
        <p:nvPicPr>
          <p:cNvPr id="73745" name="Picture 17"/>
          <p:cNvPicPr>
            <a:picLocks noChangeAspect="1" noChangeArrowheads="1"/>
          </p:cNvPicPr>
          <p:nvPr/>
        </p:nvPicPr>
        <p:blipFill>
          <a:blip r:embed="rId2" cstate="print"/>
          <a:srcRect t="3448" r="2609"/>
          <a:stretch>
            <a:fillRect/>
          </a:stretch>
        </p:blipFill>
        <p:spPr bwMode="auto">
          <a:xfrm>
            <a:off x="2514600" y="1676400"/>
            <a:ext cx="464820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770" name="WordArt 42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228600" y="53340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Sistem saraf tepi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381000" y="1358900"/>
            <a:ext cx="18288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Berdasarkan arah impuls yang dibawanya</a:t>
            </a:r>
            <a:endParaRPr lang="en-US"/>
          </a:p>
        </p:txBody>
      </p:sp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2895600" y="1308100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Sistem saraf aferen</a:t>
            </a:r>
          </a:p>
        </p:txBody>
      </p:sp>
      <p:sp>
        <p:nvSpPr>
          <p:cNvPr id="74763" name="Text Box 11"/>
          <p:cNvSpPr txBox="1">
            <a:spLocks noChangeArrowheads="1"/>
          </p:cNvSpPr>
          <p:nvPr/>
        </p:nvSpPr>
        <p:spPr bwMode="auto">
          <a:xfrm>
            <a:off x="2895600" y="2254250"/>
            <a:ext cx="1676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Sistem saraf eferen</a:t>
            </a:r>
          </a:p>
        </p:txBody>
      </p:sp>
      <p:sp>
        <p:nvSpPr>
          <p:cNvPr id="74772" name="Line 20"/>
          <p:cNvSpPr>
            <a:spLocks noChangeShapeType="1"/>
          </p:cNvSpPr>
          <p:nvPr/>
        </p:nvSpPr>
        <p:spPr bwMode="auto">
          <a:xfrm>
            <a:off x="2438400" y="152241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773" name="Line 21"/>
          <p:cNvSpPr>
            <a:spLocks noChangeShapeType="1"/>
          </p:cNvSpPr>
          <p:nvPr/>
        </p:nvSpPr>
        <p:spPr bwMode="auto">
          <a:xfrm>
            <a:off x="2438400" y="251301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774" name="Line 22"/>
          <p:cNvSpPr>
            <a:spLocks noChangeShapeType="1"/>
          </p:cNvSpPr>
          <p:nvPr/>
        </p:nvSpPr>
        <p:spPr bwMode="auto">
          <a:xfrm>
            <a:off x="2438400" y="1522413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781" name="Line 29"/>
          <p:cNvSpPr>
            <a:spLocks noChangeShapeType="1"/>
          </p:cNvSpPr>
          <p:nvPr/>
        </p:nvSpPr>
        <p:spPr bwMode="auto">
          <a:xfrm>
            <a:off x="2057400" y="190341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782" name="Text Box 30"/>
          <p:cNvSpPr txBox="1">
            <a:spLocks noChangeArrowheads="1"/>
          </p:cNvSpPr>
          <p:nvPr/>
        </p:nvSpPr>
        <p:spPr bwMode="auto">
          <a:xfrm>
            <a:off x="381000" y="3810000"/>
            <a:ext cx="1600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Berdasarkan asalnya</a:t>
            </a:r>
            <a:endParaRPr lang="en-US"/>
          </a:p>
        </p:txBody>
      </p:sp>
      <p:sp>
        <p:nvSpPr>
          <p:cNvPr id="74783" name="Text Box 31"/>
          <p:cNvSpPr txBox="1">
            <a:spLocks noChangeArrowheads="1"/>
          </p:cNvSpPr>
          <p:nvPr/>
        </p:nvSpPr>
        <p:spPr bwMode="auto">
          <a:xfrm>
            <a:off x="2819400" y="3594100"/>
            <a:ext cx="1752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Sistem saraf kepala</a:t>
            </a:r>
          </a:p>
        </p:txBody>
      </p:sp>
      <p:sp>
        <p:nvSpPr>
          <p:cNvPr id="74784" name="Text Box 32"/>
          <p:cNvSpPr txBox="1">
            <a:spLocks noChangeArrowheads="1"/>
          </p:cNvSpPr>
          <p:nvPr/>
        </p:nvSpPr>
        <p:spPr bwMode="auto">
          <a:xfrm>
            <a:off x="2819400" y="4540250"/>
            <a:ext cx="2514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Sistem saraf tulang belakang</a:t>
            </a:r>
          </a:p>
        </p:txBody>
      </p:sp>
      <p:sp>
        <p:nvSpPr>
          <p:cNvPr id="74785" name="Line 33"/>
          <p:cNvSpPr>
            <a:spLocks noChangeShapeType="1"/>
          </p:cNvSpPr>
          <p:nvPr/>
        </p:nvSpPr>
        <p:spPr bwMode="auto">
          <a:xfrm>
            <a:off x="2362200" y="380841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786" name="Line 34"/>
          <p:cNvSpPr>
            <a:spLocks noChangeShapeType="1"/>
          </p:cNvSpPr>
          <p:nvPr/>
        </p:nvSpPr>
        <p:spPr bwMode="auto">
          <a:xfrm>
            <a:off x="2362200" y="479901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787" name="Line 35"/>
          <p:cNvSpPr>
            <a:spLocks noChangeShapeType="1"/>
          </p:cNvSpPr>
          <p:nvPr/>
        </p:nvSpPr>
        <p:spPr bwMode="auto">
          <a:xfrm>
            <a:off x="2362200" y="3808413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788" name="Line 36"/>
          <p:cNvSpPr>
            <a:spLocks noChangeShapeType="1"/>
          </p:cNvSpPr>
          <p:nvPr/>
        </p:nvSpPr>
        <p:spPr bwMode="auto">
          <a:xfrm>
            <a:off x="1981200" y="418941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4789" name="Picture 37"/>
          <p:cNvPicPr>
            <a:picLocks noChangeAspect="1" noChangeArrowheads="1"/>
          </p:cNvPicPr>
          <p:nvPr/>
        </p:nvPicPr>
        <p:blipFill>
          <a:blip r:embed="rId2" cstate="print"/>
          <a:srcRect l="5112" r="2875"/>
          <a:stretch>
            <a:fillRect/>
          </a:stretch>
        </p:blipFill>
        <p:spPr bwMode="auto">
          <a:xfrm>
            <a:off x="5105400" y="914400"/>
            <a:ext cx="36957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4790" name="Text Box 38"/>
          <p:cNvSpPr txBox="1">
            <a:spLocks noChangeArrowheads="1"/>
          </p:cNvSpPr>
          <p:nvPr/>
        </p:nvSpPr>
        <p:spPr bwMode="auto">
          <a:xfrm>
            <a:off x="4800600" y="5791200"/>
            <a:ext cx="40386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Sistem saraf tepi yang terdiri dari sistem saraf kepala dan sistem saraf tulang belakang. </a:t>
            </a:r>
          </a:p>
        </p:txBody>
      </p:sp>
      <p:sp>
        <p:nvSpPr>
          <p:cNvPr id="74791" name="WordArt 39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8" name="Text Box 18"/>
          <p:cNvSpPr txBox="1">
            <a:spLocks noChangeArrowheads="1"/>
          </p:cNvSpPr>
          <p:nvPr/>
        </p:nvSpPr>
        <p:spPr bwMode="auto">
          <a:xfrm>
            <a:off x="304800" y="700088"/>
            <a:ext cx="14478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Sistem saraf tak sadar</a:t>
            </a:r>
            <a:endParaRPr lang="en-US"/>
          </a:p>
        </p:txBody>
      </p:sp>
      <p:pic>
        <p:nvPicPr>
          <p:cNvPr id="76819" name="Picture 19"/>
          <p:cNvPicPr>
            <a:picLocks noChangeAspect="1" noChangeArrowheads="1"/>
          </p:cNvPicPr>
          <p:nvPr/>
        </p:nvPicPr>
        <p:blipFill>
          <a:blip r:embed="rId2" cstate="print"/>
          <a:srcRect l="1375" t="1680" r="5154"/>
          <a:stretch>
            <a:fillRect/>
          </a:stretch>
        </p:blipFill>
        <p:spPr bwMode="auto">
          <a:xfrm>
            <a:off x="2057400" y="609600"/>
            <a:ext cx="6553200" cy="56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20" name="Text Box 20"/>
          <p:cNvSpPr txBox="1">
            <a:spLocks noChangeArrowheads="1"/>
          </p:cNvSpPr>
          <p:nvPr/>
        </p:nvSpPr>
        <p:spPr bwMode="auto">
          <a:xfrm>
            <a:off x="1600200" y="6276975"/>
            <a:ext cx="6705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Sistem saraf tak sadar yang tersusun atas sistem saraf simpatik dan sistem saraf parasimpatik. </a:t>
            </a:r>
          </a:p>
        </p:txBody>
      </p:sp>
      <p:sp>
        <p:nvSpPr>
          <p:cNvPr id="76821" name="WordArt 21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304800" y="533400"/>
            <a:ext cx="6934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33CC"/>
                </a:solidFill>
              </a:rPr>
              <a:t>Pengaruh Obat-obatan dan Narkoba terhadap Sistem Saraf</a:t>
            </a:r>
            <a:endParaRPr lang="en-US">
              <a:solidFill>
                <a:srgbClr val="FF33CC"/>
              </a:solidFill>
            </a:endParaRPr>
          </a:p>
        </p:txBody>
      </p:sp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2" cstate="print"/>
          <a:srcRect l="8136" t="3500" b="7220"/>
          <a:stretch>
            <a:fillRect/>
          </a:stretch>
        </p:blipFill>
        <p:spPr bwMode="auto">
          <a:xfrm>
            <a:off x="695325" y="914400"/>
            <a:ext cx="298608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533400" y="5562600"/>
            <a:ext cx="34290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Obat-obatan dan narkoba mempengaruhi sistem saraf dan jantung. </a:t>
            </a:r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4800600" y="1066800"/>
            <a:ext cx="3581400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Alkohol </a:t>
            </a:r>
          </a:p>
          <a:p>
            <a:pPr>
              <a:spcBef>
                <a:spcPct val="50000"/>
              </a:spcBef>
            </a:pPr>
            <a:endParaRPr lang="en-US" b="1">
              <a:solidFill>
                <a:srgbClr val="0099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Obat-obatan terlarang </a:t>
            </a:r>
            <a:endParaRPr lang="en-US" b="1">
              <a:solidFill>
                <a:srgbClr val="CC0066"/>
              </a:solidFill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Golongan sedatif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Golongan stimulan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Golongan halusinogen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Golongan penahan rasa nyeri</a:t>
            </a: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4876800" y="4343400"/>
            <a:ext cx="2667000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CC0066"/>
                </a:solidFill>
              </a:rPr>
              <a:t>Gangguan pada sistem saraf manusia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Epilepsi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Neuritis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Alzheimer</a:t>
            </a:r>
          </a:p>
        </p:txBody>
      </p:sp>
      <p:sp>
        <p:nvSpPr>
          <p:cNvPr id="77834" name="WordArt 10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457200" y="609600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33CC"/>
                </a:solidFill>
                <a:sym typeface="Wingdings" pitchFamily="2" charset="2"/>
              </a:rPr>
              <a:t>Sistem Saraf  Vertebrata</a:t>
            </a:r>
          </a:p>
        </p:txBody>
      </p:sp>
      <p:pic>
        <p:nvPicPr>
          <p:cNvPr id="57355" name="Picture 11"/>
          <p:cNvPicPr>
            <a:picLocks noChangeAspect="1" noChangeArrowheads="1"/>
          </p:cNvPicPr>
          <p:nvPr/>
        </p:nvPicPr>
        <p:blipFill>
          <a:blip r:embed="rId2" cstate="print"/>
          <a:srcRect l="26805" r="8534" b="54514"/>
          <a:stretch>
            <a:fillRect/>
          </a:stretch>
        </p:blipFill>
        <p:spPr bwMode="auto">
          <a:xfrm>
            <a:off x="304800" y="1371600"/>
            <a:ext cx="249872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6" name="Picture 12"/>
          <p:cNvPicPr>
            <a:picLocks noChangeAspect="1" noChangeArrowheads="1"/>
          </p:cNvPicPr>
          <p:nvPr/>
        </p:nvPicPr>
        <p:blipFill>
          <a:blip r:embed="rId2" cstate="print"/>
          <a:srcRect l="18727" t="55080" r="8534" b="943"/>
          <a:stretch>
            <a:fillRect/>
          </a:stretch>
        </p:blipFill>
        <p:spPr bwMode="auto">
          <a:xfrm>
            <a:off x="2971800" y="1447800"/>
            <a:ext cx="2806700" cy="274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7" name="Picture 13"/>
          <p:cNvPicPr>
            <a:picLocks noChangeAspect="1" noChangeArrowheads="1"/>
          </p:cNvPicPr>
          <p:nvPr/>
        </p:nvPicPr>
        <p:blipFill>
          <a:blip r:embed="rId3" cstate="print"/>
          <a:srcRect l="10526" r="7018" b="8768"/>
          <a:stretch>
            <a:fillRect/>
          </a:stretch>
        </p:blipFill>
        <p:spPr bwMode="auto">
          <a:xfrm>
            <a:off x="5943600" y="1676400"/>
            <a:ext cx="2833688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381000" y="4343400"/>
            <a:ext cx="1981200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 err="1"/>
              <a:t>Sistem</a:t>
            </a:r>
            <a:r>
              <a:rPr lang="en-US" sz="1400" b="1" dirty="0"/>
              <a:t> </a:t>
            </a:r>
            <a:r>
              <a:rPr lang="en-US" sz="1400" b="1" dirty="0" err="1"/>
              <a:t>saraf</a:t>
            </a:r>
            <a:r>
              <a:rPr lang="en-US" sz="1400" b="1" dirty="0"/>
              <a:t> </a:t>
            </a:r>
            <a:r>
              <a:rPr lang="en-US" sz="1400" b="1" dirty="0" err="1"/>
              <a:t>ikan</a:t>
            </a:r>
            <a:r>
              <a:rPr lang="en-US" sz="1400" b="1" dirty="0" smtClean="0"/>
              <a:t>. </a:t>
            </a:r>
          </a:p>
          <a:p>
            <a:pPr>
              <a:spcBef>
                <a:spcPct val="50000"/>
              </a:spcBef>
            </a:pPr>
            <a:r>
              <a:rPr lang="en-US" sz="1400" b="1" dirty="0" smtClean="0"/>
              <a:t>- </a:t>
            </a:r>
            <a:r>
              <a:rPr lang="en-US" sz="1400" b="1" dirty="0" err="1" smtClean="0"/>
              <a:t>Gurat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sisi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mata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alat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pendengaran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alat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pembau</a:t>
            </a:r>
            <a:r>
              <a:rPr lang="en-US" sz="1400" b="1" dirty="0" smtClean="0"/>
              <a:t> </a:t>
            </a:r>
            <a:endParaRPr lang="en-US" sz="1400" b="1" dirty="0"/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5943600" y="4343400"/>
            <a:ext cx="2362200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 err="1"/>
              <a:t>Sistem</a:t>
            </a:r>
            <a:r>
              <a:rPr lang="en-US" sz="1400" b="1" dirty="0"/>
              <a:t> </a:t>
            </a:r>
            <a:r>
              <a:rPr lang="en-US" sz="1400" b="1" dirty="0" err="1"/>
              <a:t>saraf</a:t>
            </a:r>
            <a:r>
              <a:rPr lang="en-US" sz="1400" b="1" dirty="0"/>
              <a:t> </a:t>
            </a:r>
            <a:r>
              <a:rPr lang="en-US" sz="1400" b="1" dirty="0" err="1"/>
              <a:t>burung</a:t>
            </a:r>
            <a:r>
              <a:rPr lang="en-US" sz="1400" b="1" dirty="0" smtClean="0"/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1400" b="1" dirty="0" smtClean="0"/>
              <a:t>- </a:t>
            </a:r>
            <a:r>
              <a:rPr lang="en-US" sz="1400" b="1" dirty="0" err="1" smtClean="0"/>
              <a:t>Memiliki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sel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batang</a:t>
            </a:r>
            <a:r>
              <a:rPr lang="en-US" sz="1400" b="1" dirty="0" smtClean="0"/>
              <a:t> (</a:t>
            </a:r>
            <a:r>
              <a:rPr lang="en-US" sz="1400" b="1" dirty="0" err="1" smtClean="0"/>
              <a:t>burung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malam</a:t>
            </a:r>
            <a:r>
              <a:rPr lang="en-US" sz="1400" b="1" dirty="0" smtClean="0"/>
              <a:t>) </a:t>
            </a:r>
            <a:r>
              <a:rPr lang="en-US" sz="1400" b="1" dirty="0" err="1" smtClean="0"/>
              <a:t>dan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sel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kerucut</a:t>
            </a:r>
            <a:r>
              <a:rPr lang="en-US" sz="1400" b="1" dirty="0" smtClean="0"/>
              <a:t> (</a:t>
            </a:r>
            <a:r>
              <a:rPr lang="en-US" sz="1400" b="1" dirty="0" err="1" smtClean="0"/>
              <a:t>burung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siang</a:t>
            </a:r>
            <a:r>
              <a:rPr lang="en-US" sz="1400" b="1" dirty="0" smtClean="0"/>
              <a:t>) </a:t>
            </a:r>
            <a:endParaRPr lang="en-US" sz="1400" b="1" dirty="0"/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2895600" y="4343400"/>
            <a:ext cx="22098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 dirty="0" err="1"/>
              <a:t>Sistem</a:t>
            </a:r>
            <a:r>
              <a:rPr lang="en-US" sz="1400" b="1" dirty="0"/>
              <a:t> </a:t>
            </a:r>
            <a:r>
              <a:rPr lang="en-US" sz="1400" b="1" dirty="0" err="1"/>
              <a:t>saraf</a:t>
            </a:r>
            <a:r>
              <a:rPr lang="en-US" sz="1400" b="1" dirty="0"/>
              <a:t> </a:t>
            </a:r>
            <a:r>
              <a:rPr lang="en-US" sz="1400" b="1" dirty="0" err="1"/>
              <a:t>katak</a:t>
            </a:r>
            <a:r>
              <a:rPr lang="en-US" sz="1400" b="1" dirty="0" smtClean="0"/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1400" b="1" dirty="0" smtClean="0"/>
              <a:t>- </a:t>
            </a:r>
            <a:r>
              <a:rPr lang="en-US" sz="1400" b="1" dirty="0" err="1" smtClean="0"/>
              <a:t>Memiliki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membran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niktitans</a:t>
            </a:r>
            <a:endParaRPr lang="en-US" sz="1400" b="1" dirty="0" smtClean="0"/>
          </a:p>
          <a:p>
            <a:pPr algn="ctr">
              <a:spcBef>
                <a:spcPct val="50000"/>
              </a:spcBef>
            </a:pPr>
            <a:r>
              <a:rPr lang="en-US" sz="1400" b="1" dirty="0" smtClean="0"/>
              <a:t> </a:t>
            </a:r>
            <a:endParaRPr lang="en-US" sz="1400" b="1" dirty="0"/>
          </a:p>
        </p:txBody>
      </p:sp>
      <p:sp>
        <p:nvSpPr>
          <p:cNvPr id="57361" name="WordArt 17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Kompetensi Inti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Menjelaskan struktur dan fungsi organ manusia dan hewan tertentu, kelainan dan atau penyakit yang mungkin terjadi serta implikasinya pada salingtemas.</a:t>
            </a:r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228600" y="762000"/>
            <a:ext cx="396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33CC"/>
                </a:solidFill>
                <a:sym typeface="Wingdings" pitchFamily="2" charset="2"/>
              </a:rPr>
              <a:t>Sistem Saraf Invertebrata</a:t>
            </a:r>
            <a:endParaRPr lang="en-US" sz="2000" b="1">
              <a:sym typeface="Wingdings" pitchFamily="2" charset="2"/>
            </a:endParaRP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533400" y="2057400"/>
            <a:ext cx="3048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Pada cacing pipih, sistem saraf berupa sistem saraf tangga tali. 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57200" y="1600200"/>
            <a:ext cx="3886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9900"/>
                </a:solidFill>
              </a:rPr>
              <a:t>Sistem saraf cacing pipih</a:t>
            </a:r>
            <a:endParaRPr lang="en-US" sz="1600">
              <a:solidFill>
                <a:srgbClr val="009900"/>
              </a:solidFill>
            </a:endParaRPr>
          </a:p>
        </p:txBody>
      </p:sp>
      <p:pic>
        <p:nvPicPr>
          <p:cNvPr id="55304" name="Picture 8"/>
          <p:cNvPicPr>
            <a:picLocks noChangeAspect="1" noChangeArrowheads="1"/>
          </p:cNvPicPr>
          <p:nvPr/>
        </p:nvPicPr>
        <p:blipFill>
          <a:blip r:embed="rId2" cstate="print"/>
          <a:srcRect l="25197" t="4199" r="10666" b="1312"/>
          <a:stretch>
            <a:fillRect/>
          </a:stretch>
        </p:blipFill>
        <p:spPr bwMode="auto">
          <a:xfrm>
            <a:off x="1143000" y="3276600"/>
            <a:ext cx="19907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5029200" y="2057400"/>
            <a:ext cx="3048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Pada cacing tanah, sistem saraf berupa sistem saraf tangga tali. 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4724400" y="1600200"/>
            <a:ext cx="411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9900"/>
                </a:solidFill>
              </a:rPr>
              <a:t>Sistem saraf cacing tanah</a:t>
            </a:r>
            <a:endParaRPr lang="en-US" sz="1600">
              <a:solidFill>
                <a:srgbClr val="009900"/>
              </a:solidFill>
            </a:endParaRPr>
          </a:p>
        </p:txBody>
      </p:sp>
      <p:pic>
        <p:nvPicPr>
          <p:cNvPr id="55308" name="Picture 12"/>
          <p:cNvPicPr>
            <a:picLocks noChangeAspect="1" noChangeArrowheads="1"/>
          </p:cNvPicPr>
          <p:nvPr/>
        </p:nvPicPr>
        <p:blipFill>
          <a:blip r:embed="rId3" cstate="print"/>
          <a:srcRect l="28758" b="56616"/>
          <a:stretch>
            <a:fillRect/>
          </a:stretch>
        </p:blipFill>
        <p:spPr bwMode="auto">
          <a:xfrm>
            <a:off x="5410200" y="3370263"/>
            <a:ext cx="2971800" cy="2725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309" name="WordArt 13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838200" y="1416050"/>
            <a:ext cx="525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Pada serangga, sistem saraf berupa sistem saraf tangga tali. 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533400" y="762000"/>
            <a:ext cx="411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Sistem saraf serangga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56328" name="Picture 8"/>
          <p:cNvPicPr>
            <a:picLocks noChangeAspect="1" noChangeArrowheads="1"/>
          </p:cNvPicPr>
          <p:nvPr/>
        </p:nvPicPr>
        <p:blipFill>
          <a:blip r:embed="rId2" cstate="print"/>
          <a:srcRect l="10457" t="52061" r="8496"/>
          <a:stretch>
            <a:fillRect/>
          </a:stretch>
        </p:blipFill>
        <p:spPr bwMode="auto">
          <a:xfrm>
            <a:off x="1828800" y="2327275"/>
            <a:ext cx="4038600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6329" name="WordArt 9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12" name="Object 16"/>
          <p:cNvGraphicFramePr>
            <a:graphicFrameLocks noChangeAspect="1"/>
          </p:cNvGraphicFramePr>
          <p:nvPr/>
        </p:nvGraphicFramePr>
        <p:xfrm>
          <a:off x="2362200" y="1066800"/>
          <a:ext cx="5486400" cy="4681538"/>
        </p:xfrm>
        <a:graphic>
          <a:graphicData uri="http://schemas.openxmlformats.org/presentationml/2006/ole">
            <p:oleObj spid="_x0000_s80912" name="Image" r:id="rId3" imgW="4850794" imgH="4139683" progId="">
              <p:embed/>
            </p:oleObj>
          </a:graphicData>
        </a:graphic>
      </p:graphicFrame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457200" y="533400"/>
            <a:ext cx="472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33CC"/>
                </a:solidFill>
                <a:sym typeface="Wingdings" pitchFamily="2" charset="2"/>
              </a:rPr>
              <a:t>Sistem Indera Manusia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533400" y="1066800"/>
            <a:ext cx="3429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Indera pembau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3429000" y="6172200"/>
            <a:ext cx="3581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Struktur indera pembau. </a:t>
            </a:r>
          </a:p>
        </p:txBody>
      </p:sp>
      <p:sp>
        <p:nvSpPr>
          <p:cNvPr id="80913" name="WordArt 17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err="1" smtClean="0"/>
              <a:t>Mekanisme</a:t>
            </a:r>
            <a:r>
              <a:rPr lang="en-US" dirty="0" smtClean="0"/>
              <a:t> </a:t>
            </a:r>
            <a:r>
              <a:rPr lang="en-US" dirty="0" err="1" smtClean="0"/>
              <a:t>rangsang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i="1" dirty="0" err="1" smtClean="0"/>
              <a:t>Rangsang</a:t>
            </a:r>
            <a:r>
              <a:rPr lang="en-US" i="1" dirty="0" smtClean="0"/>
              <a:t> – </a:t>
            </a:r>
            <a:r>
              <a:rPr lang="en-US" i="1" dirty="0" err="1" smtClean="0"/>
              <a:t>lubang</a:t>
            </a:r>
            <a:r>
              <a:rPr lang="en-US" i="1" dirty="0" smtClean="0"/>
              <a:t> </a:t>
            </a:r>
            <a:r>
              <a:rPr lang="en-US" i="1" dirty="0" err="1" smtClean="0"/>
              <a:t>hidung</a:t>
            </a:r>
            <a:r>
              <a:rPr lang="en-US" i="1" dirty="0" smtClean="0"/>
              <a:t> –</a:t>
            </a:r>
            <a:r>
              <a:rPr lang="en-US" i="1" dirty="0" err="1" smtClean="0"/>
              <a:t>epitelium</a:t>
            </a:r>
            <a:r>
              <a:rPr lang="en-US" i="1" dirty="0" smtClean="0"/>
              <a:t> </a:t>
            </a:r>
            <a:r>
              <a:rPr lang="en-US" i="1" dirty="0" err="1" smtClean="0"/>
              <a:t>olfaktori</a:t>
            </a:r>
            <a:r>
              <a:rPr lang="en-US" i="1" dirty="0" smtClean="0"/>
              <a:t> – </a:t>
            </a:r>
            <a:r>
              <a:rPr lang="en-US" i="1" dirty="0" err="1" smtClean="0"/>
              <a:t>mukosa</a:t>
            </a:r>
            <a:r>
              <a:rPr lang="en-US" i="1" dirty="0" smtClean="0"/>
              <a:t> </a:t>
            </a:r>
            <a:r>
              <a:rPr lang="en-US" i="1" dirty="0" err="1" smtClean="0"/>
              <a:t>olfaktori</a:t>
            </a:r>
            <a:r>
              <a:rPr lang="en-US" i="1" dirty="0" smtClean="0"/>
              <a:t> – </a:t>
            </a:r>
            <a:r>
              <a:rPr lang="en-US" i="1" dirty="0" err="1" smtClean="0"/>
              <a:t>saraf</a:t>
            </a:r>
            <a:r>
              <a:rPr lang="en-US" i="1" dirty="0" smtClean="0"/>
              <a:t> </a:t>
            </a:r>
            <a:r>
              <a:rPr lang="en-US" i="1" dirty="0" err="1" smtClean="0"/>
              <a:t>olfaktori</a:t>
            </a:r>
            <a:r>
              <a:rPr lang="en-US" i="1" dirty="0" smtClean="0"/>
              <a:t> – </a:t>
            </a:r>
            <a:r>
              <a:rPr lang="en-US" i="1" dirty="0" err="1" smtClean="0"/>
              <a:t>talamus</a:t>
            </a:r>
            <a:r>
              <a:rPr lang="en-US" i="1" dirty="0" smtClean="0"/>
              <a:t> – </a:t>
            </a:r>
            <a:r>
              <a:rPr lang="en-US" i="1" dirty="0" err="1" smtClean="0"/>
              <a:t>hipotalamus</a:t>
            </a:r>
            <a:r>
              <a:rPr lang="en-US" i="1" dirty="0" smtClean="0"/>
              <a:t> – </a:t>
            </a:r>
            <a:r>
              <a:rPr lang="en-US" i="1" dirty="0" err="1" smtClean="0"/>
              <a:t>otak</a:t>
            </a:r>
            <a:r>
              <a:rPr lang="en-US" i="1" dirty="0" smtClean="0"/>
              <a:t> </a:t>
            </a:r>
            <a:r>
              <a:rPr lang="en-US" i="1" dirty="0" err="1" smtClean="0"/>
              <a:t>daerah</a:t>
            </a:r>
            <a:r>
              <a:rPr lang="en-US" i="1" dirty="0" smtClean="0"/>
              <a:t> </a:t>
            </a:r>
            <a:r>
              <a:rPr lang="en-US" i="1" dirty="0" err="1" smtClean="0"/>
              <a:t>olfaktori</a:t>
            </a:r>
            <a:r>
              <a:rPr lang="en-US" i="1" dirty="0" smtClean="0"/>
              <a:t> (</a:t>
            </a:r>
            <a:r>
              <a:rPr lang="en-US" i="1" dirty="0" err="1" smtClean="0"/>
              <a:t>korteks</a:t>
            </a:r>
            <a:r>
              <a:rPr lang="en-US" i="1" dirty="0" smtClean="0"/>
              <a:t> </a:t>
            </a:r>
            <a:r>
              <a:rPr lang="en-US" i="1" dirty="0" err="1" smtClean="0"/>
              <a:t>serebrum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2057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Indera pengecap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81926" name="Text Box 6"/>
          <p:cNvSpPr txBox="1">
            <a:spLocks noChangeArrowheads="1"/>
          </p:cNvSpPr>
          <p:nvPr/>
        </p:nvSpPr>
        <p:spPr bwMode="auto">
          <a:xfrm>
            <a:off x="1905000" y="6096000"/>
            <a:ext cx="64008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Struktur indera pengecap: (a) papila pada lidah, (b) tunas pengecap, dan (c)  struktur tunas pengecap. </a:t>
            </a:r>
          </a:p>
        </p:txBody>
      </p:sp>
      <p:graphicFrame>
        <p:nvGraphicFramePr>
          <p:cNvPr id="81927" name="Object 7"/>
          <p:cNvGraphicFramePr>
            <a:graphicFrameLocks noChangeAspect="1"/>
          </p:cNvGraphicFramePr>
          <p:nvPr/>
        </p:nvGraphicFramePr>
        <p:xfrm>
          <a:off x="2514600" y="685800"/>
          <a:ext cx="5334000" cy="5232400"/>
        </p:xfrm>
        <a:graphic>
          <a:graphicData uri="http://schemas.openxmlformats.org/presentationml/2006/ole">
            <p:oleObj spid="_x0000_s81927" name="Image" r:id="rId3" imgW="4698413" imgH="4609524" progId="">
              <p:embed/>
            </p:oleObj>
          </a:graphicData>
        </a:graphic>
      </p:graphicFrame>
      <p:sp>
        <p:nvSpPr>
          <p:cNvPr id="81928" name="WordArt 8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600200"/>
          </a:xfrm>
        </p:spPr>
        <p:txBody>
          <a:bodyPr/>
          <a:lstStyle/>
          <a:p>
            <a:r>
              <a:rPr lang="en-US" dirty="0" err="1" smtClean="0"/>
              <a:t>Mekanisme</a:t>
            </a:r>
            <a:r>
              <a:rPr lang="en-US" dirty="0" smtClean="0"/>
              <a:t> </a:t>
            </a:r>
            <a:r>
              <a:rPr lang="en-US" dirty="0" err="1" smtClean="0"/>
              <a:t>rangsang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3067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i="1" dirty="0" err="1" smtClean="0"/>
              <a:t>Makanan</a:t>
            </a:r>
            <a:r>
              <a:rPr lang="en-US" i="1" dirty="0" smtClean="0"/>
              <a:t>/</a:t>
            </a:r>
            <a:r>
              <a:rPr lang="en-US" i="1" dirty="0" err="1" smtClean="0"/>
              <a:t>larutan</a:t>
            </a:r>
            <a:r>
              <a:rPr lang="en-US" i="1" dirty="0" smtClean="0"/>
              <a:t> </a:t>
            </a:r>
            <a:r>
              <a:rPr lang="en-US" i="1" dirty="0" err="1" smtClean="0"/>
              <a:t>zat</a:t>
            </a:r>
            <a:r>
              <a:rPr lang="en-US" i="1" dirty="0" smtClean="0"/>
              <a:t> </a:t>
            </a:r>
            <a:r>
              <a:rPr lang="en-US" i="1" dirty="0" err="1" smtClean="0"/>
              <a:t>berasa</a:t>
            </a:r>
            <a:r>
              <a:rPr lang="en-US" i="1" dirty="0" smtClean="0"/>
              <a:t> – </a:t>
            </a:r>
            <a:r>
              <a:rPr lang="en-US" i="1" dirty="0" err="1" smtClean="0"/>
              <a:t>papila</a:t>
            </a:r>
            <a:r>
              <a:rPr lang="en-US" i="1" dirty="0" smtClean="0"/>
              <a:t> </a:t>
            </a:r>
            <a:r>
              <a:rPr lang="en-US" i="1" dirty="0" err="1" smtClean="0"/>
              <a:t>lidah</a:t>
            </a:r>
            <a:r>
              <a:rPr lang="en-US" i="1" dirty="0" smtClean="0"/>
              <a:t> – </a:t>
            </a:r>
            <a:r>
              <a:rPr lang="en-US" i="1" dirty="0" err="1" smtClean="0"/>
              <a:t>saraf</a:t>
            </a:r>
            <a:r>
              <a:rPr lang="en-US" i="1" dirty="0" smtClean="0"/>
              <a:t> </a:t>
            </a:r>
            <a:r>
              <a:rPr lang="en-US" i="1" dirty="0" err="1" smtClean="0"/>
              <a:t>gustatori</a:t>
            </a:r>
            <a:r>
              <a:rPr lang="en-US" i="1" dirty="0" smtClean="0"/>
              <a:t> – </a:t>
            </a:r>
            <a:r>
              <a:rPr lang="en-US" i="1" dirty="0" err="1" smtClean="0"/>
              <a:t>medula</a:t>
            </a:r>
            <a:r>
              <a:rPr lang="en-US" i="1" dirty="0" smtClean="0"/>
              <a:t> oblongata – </a:t>
            </a:r>
            <a:r>
              <a:rPr lang="en-US" i="1" dirty="0" err="1" smtClean="0"/>
              <a:t>talamus</a:t>
            </a:r>
            <a:r>
              <a:rPr lang="en-US" i="1" dirty="0" smtClean="0"/>
              <a:t> – </a:t>
            </a:r>
            <a:r>
              <a:rPr lang="en-US" i="1" dirty="0" err="1" smtClean="0"/>
              <a:t>pusat</a:t>
            </a:r>
            <a:r>
              <a:rPr lang="en-US" i="1" dirty="0" smtClean="0"/>
              <a:t> rasa </a:t>
            </a:r>
            <a:r>
              <a:rPr lang="en-US" i="1" dirty="0" err="1" smtClean="0"/>
              <a:t>pada</a:t>
            </a:r>
            <a:r>
              <a:rPr lang="en-US" i="1" dirty="0" smtClean="0"/>
              <a:t> </a:t>
            </a:r>
            <a:r>
              <a:rPr lang="en-US" i="1" dirty="0" err="1" smtClean="0"/>
              <a:t>korteks</a:t>
            </a:r>
            <a:r>
              <a:rPr lang="en-US" i="1" dirty="0" smtClean="0"/>
              <a:t> </a:t>
            </a:r>
            <a:r>
              <a:rPr lang="en-US" i="1" dirty="0" err="1" smtClean="0"/>
              <a:t>serebrum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533400" y="609600"/>
            <a:ext cx="2362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Indera penglihatan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762000" y="4267200"/>
            <a:ext cx="4114800" cy="84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AutoNum type="alphaLcParenBoth"/>
            </a:pPr>
            <a:r>
              <a:rPr lang="en-US" sz="1400" b="1" dirty="0" err="1" smtClean="0"/>
              <a:t>Alat</a:t>
            </a:r>
            <a:r>
              <a:rPr lang="en-US" sz="1400" b="1" dirty="0" smtClean="0"/>
              <a:t> </a:t>
            </a:r>
            <a:r>
              <a:rPr lang="en-US" sz="1400" b="1" dirty="0" err="1"/>
              <a:t>tambahan</a:t>
            </a:r>
            <a:r>
              <a:rPr lang="en-US" sz="1400" b="1" dirty="0"/>
              <a:t> </a:t>
            </a:r>
            <a:r>
              <a:rPr lang="en-US" sz="1400" b="1" dirty="0" err="1"/>
              <a:t>mata</a:t>
            </a:r>
            <a:r>
              <a:rPr lang="en-US" sz="1400" b="1" dirty="0"/>
              <a:t> </a:t>
            </a:r>
            <a:r>
              <a:rPr lang="en-US" sz="1400" b="1" dirty="0" err="1"/>
              <a:t>dan</a:t>
            </a:r>
            <a:r>
              <a:rPr lang="en-US" sz="1400" b="1" dirty="0"/>
              <a:t> (b) </a:t>
            </a:r>
            <a:r>
              <a:rPr lang="en-US" sz="1400" b="1" dirty="0" err="1"/>
              <a:t>bagian-bagian</a:t>
            </a:r>
            <a:r>
              <a:rPr lang="en-US" sz="1400" b="1" dirty="0"/>
              <a:t> </a:t>
            </a:r>
            <a:r>
              <a:rPr lang="en-US" sz="1400" b="1" dirty="0" err="1"/>
              <a:t>kelopak</a:t>
            </a:r>
            <a:r>
              <a:rPr lang="en-US" sz="1400" b="1" dirty="0"/>
              <a:t> </a:t>
            </a:r>
            <a:r>
              <a:rPr lang="en-US" sz="1400" b="1" dirty="0" err="1" smtClean="0"/>
              <a:t>mata</a:t>
            </a:r>
            <a:endParaRPr lang="en-US" sz="1400" b="1" dirty="0" smtClean="0"/>
          </a:p>
          <a:p>
            <a:pPr marL="342900" indent="-342900">
              <a:spcBef>
                <a:spcPct val="50000"/>
              </a:spcBef>
              <a:buAutoNum type="alphaLcParenBoth"/>
            </a:pPr>
            <a:endParaRPr lang="en-US" sz="1400" b="1" dirty="0" smtClean="0"/>
          </a:p>
        </p:txBody>
      </p:sp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2" cstate="print"/>
          <a:srcRect r="2951" b="2875"/>
          <a:stretch>
            <a:fillRect/>
          </a:stretch>
        </p:blipFill>
        <p:spPr bwMode="auto">
          <a:xfrm>
            <a:off x="304800" y="1295400"/>
            <a:ext cx="2819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9" name="Picture 7"/>
          <p:cNvPicPr>
            <a:picLocks noChangeAspect="1" noChangeArrowheads="1"/>
          </p:cNvPicPr>
          <p:nvPr/>
        </p:nvPicPr>
        <p:blipFill>
          <a:blip r:embed="rId3" cstate="print"/>
          <a:srcRect r="4950"/>
          <a:stretch>
            <a:fillRect/>
          </a:stretch>
        </p:blipFill>
        <p:spPr bwMode="auto">
          <a:xfrm>
            <a:off x="3276600" y="1366838"/>
            <a:ext cx="274320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00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5525" y="1409700"/>
            <a:ext cx="30384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6096000" y="403860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Aparatus lakrimalis.</a:t>
            </a:r>
          </a:p>
        </p:txBody>
      </p:sp>
      <p:sp>
        <p:nvSpPr>
          <p:cNvPr id="85002" name="WordArt 10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1295400"/>
            <a:ext cx="6934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 smtClean="0"/>
              <a:t>Mekanisme</a:t>
            </a:r>
            <a:r>
              <a:rPr lang="en-US" sz="2800" dirty="0" smtClean="0"/>
              <a:t> </a:t>
            </a:r>
            <a:r>
              <a:rPr lang="en-US" sz="2800" dirty="0" err="1" smtClean="0"/>
              <a:t>rangsang</a:t>
            </a:r>
            <a:r>
              <a:rPr lang="en-US" sz="2800" dirty="0" smtClean="0"/>
              <a:t> :</a:t>
            </a:r>
          </a:p>
          <a:p>
            <a:pPr algn="just"/>
            <a:r>
              <a:rPr lang="en-US" sz="2800" i="1" dirty="0" err="1" smtClean="0"/>
              <a:t>Cahaya</a:t>
            </a:r>
            <a:r>
              <a:rPr lang="en-US" sz="2800" i="1" dirty="0" smtClean="0"/>
              <a:t> – aqueous humor – pupil – </a:t>
            </a:r>
            <a:r>
              <a:rPr lang="en-US" sz="2800" i="1" dirty="0" err="1" smtClean="0"/>
              <a:t>lensa</a:t>
            </a:r>
            <a:r>
              <a:rPr lang="en-US" sz="2800" i="1" dirty="0" smtClean="0"/>
              <a:t> – vitreous humor – retina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Retina </a:t>
            </a:r>
            <a:r>
              <a:rPr lang="en-US" sz="2800" dirty="0" err="1" smtClean="0"/>
              <a:t>terdapat</a:t>
            </a:r>
            <a:r>
              <a:rPr lang="en-US" sz="2800" dirty="0" smtClean="0"/>
              <a:t> </a:t>
            </a:r>
            <a:r>
              <a:rPr lang="en-US" sz="2800" i="1" dirty="0" err="1" smtClean="0"/>
              <a:t>sel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batang</a:t>
            </a:r>
            <a:r>
              <a:rPr lang="en-US" sz="2800" i="1" dirty="0" smtClean="0"/>
              <a:t> </a:t>
            </a:r>
            <a:r>
              <a:rPr lang="en-US" sz="2800" dirty="0" smtClean="0"/>
              <a:t>(</a:t>
            </a:r>
            <a:r>
              <a:rPr lang="en-US" sz="2800" dirty="0" err="1" smtClean="0"/>
              <a:t>pigmen</a:t>
            </a:r>
            <a:r>
              <a:rPr lang="en-US" sz="2800" dirty="0" smtClean="0"/>
              <a:t> </a:t>
            </a:r>
            <a:r>
              <a:rPr lang="en-US" sz="2800" dirty="0" err="1" smtClean="0"/>
              <a:t>rhodopsin</a:t>
            </a:r>
            <a:r>
              <a:rPr lang="en-US" sz="2800" dirty="0" smtClean="0"/>
              <a:t> </a:t>
            </a:r>
            <a:r>
              <a:rPr lang="en-US" sz="2800" dirty="0" err="1" smtClean="0"/>
              <a:t>yaitu</a:t>
            </a:r>
            <a:r>
              <a:rPr lang="en-US" sz="2800" dirty="0" smtClean="0"/>
              <a:t> </a:t>
            </a:r>
            <a:r>
              <a:rPr lang="en-US" sz="2800" dirty="0" err="1" smtClean="0"/>
              <a:t>suatu</a:t>
            </a:r>
            <a:r>
              <a:rPr lang="en-US" sz="2800" dirty="0" smtClean="0"/>
              <a:t> </a:t>
            </a:r>
            <a:r>
              <a:rPr lang="en-US" sz="2800" dirty="0" err="1" smtClean="0"/>
              <a:t>bentuk</a:t>
            </a:r>
            <a:r>
              <a:rPr lang="en-US" sz="2800" dirty="0" smtClean="0"/>
              <a:t> </a:t>
            </a:r>
            <a:r>
              <a:rPr lang="en-US" sz="2800" dirty="0" err="1" smtClean="0"/>
              <a:t>senyawa</a:t>
            </a:r>
            <a:r>
              <a:rPr lang="en-US" sz="2800" dirty="0" smtClean="0"/>
              <a:t> </a:t>
            </a:r>
            <a:r>
              <a:rPr lang="en-US" sz="2800" dirty="0" err="1" smtClean="0"/>
              <a:t>vit.A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protein </a:t>
            </a:r>
            <a:r>
              <a:rPr lang="en-US" sz="2800" dirty="0" err="1" smtClean="0"/>
              <a:t>tertentu</a:t>
            </a:r>
            <a:r>
              <a:rPr lang="en-US" sz="2800" dirty="0" smtClean="0"/>
              <a:t>)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i="1" dirty="0" err="1" smtClean="0"/>
              <a:t>sel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kerucut</a:t>
            </a:r>
            <a:endParaRPr lang="en-US" sz="28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533400" y="609600"/>
            <a:ext cx="2667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Indera penglihatan (2) 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3048000" y="594360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Struktur mata. </a:t>
            </a:r>
          </a:p>
        </p:txBody>
      </p:sp>
      <p:sp>
        <p:nvSpPr>
          <p:cNvPr id="86026" name="WordArt 10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  <p:pic>
        <p:nvPicPr>
          <p:cNvPr id="86027" name="Picture 11" descr="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676400"/>
            <a:ext cx="2947988" cy="3048000"/>
          </a:xfrm>
          <a:prstGeom prst="rect">
            <a:avLst/>
          </a:prstGeom>
          <a:noFill/>
        </p:spPr>
      </p:pic>
      <p:sp>
        <p:nvSpPr>
          <p:cNvPr id="86028" name="Line 12"/>
          <p:cNvSpPr>
            <a:spLocks noChangeShapeType="1"/>
          </p:cNvSpPr>
          <p:nvPr/>
        </p:nvSpPr>
        <p:spPr bwMode="auto">
          <a:xfrm>
            <a:off x="5562600" y="3195638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29" name="Line 13"/>
          <p:cNvSpPr>
            <a:spLocks noChangeShapeType="1"/>
          </p:cNvSpPr>
          <p:nvPr/>
        </p:nvSpPr>
        <p:spPr bwMode="auto">
          <a:xfrm>
            <a:off x="5486400" y="35052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30" name="Line 14"/>
          <p:cNvSpPr>
            <a:spLocks noChangeShapeType="1"/>
          </p:cNvSpPr>
          <p:nvPr/>
        </p:nvSpPr>
        <p:spPr bwMode="auto">
          <a:xfrm>
            <a:off x="5367338" y="3000375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31" name="Line 15"/>
          <p:cNvSpPr>
            <a:spLocks noChangeShapeType="1"/>
          </p:cNvSpPr>
          <p:nvPr/>
        </p:nvSpPr>
        <p:spPr bwMode="auto">
          <a:xfrm>
            <a:off x="5562600" y="2590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32" name="Line 16"/>
          <p:cNvSpPr>
            <a:spLocks noChangeShapeType="1"/>
          </p:cNvSpPr>
          <p:nvPr/>
        </p:nvSpPr>
        <p:spPr bwMode="auto">
          <a:xfrm>
            <a:off x="5791200" y="33528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33" name="Line 17"/>
          <p:cNvSpPr>
            <a:spLocks noChangeShapeType="1"/>
          </p:cNvSpPr>
          <p:nvPr/>
        </p:nvSpPr>
        <p:spPr bwMode="auto">
          <a:xfrm>
            <a:off x="5486400" y="18716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34" name="Line 18"/>
          <p:cNvSpPr>
            <a:spLocks noChangeShapeType="1"/>
          </p:cNvSpPr>
          <p:nvPr/>
        </p:nvSpPr>
        <p:spPr bwMode="auto">
          <a:xfrm>
            <a:off x="4038600" y="42672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35" name="Line 19"/>
          <p:cNvSpPr>
            <a:spLocks noChangeShapeType="1"/>
          </p:cNvSpPr>
          <p:nvPr/>
        </p:nvSpPr>
        <p:spPr bwMode="auto">
          <a:xfrm>
            <a:off x="4191000" y="4086225"/>
            <a:ext cx="4572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36" name="Line 20"/>
          <p:cNvSpPr>
            <a:spLocks noChangeShapeType="1"/>
          </p:cNvSpPr>
          <p:nvPr/>
        </p:nvSpPr>
        <p:spPr bwMode="auto">
          <a:xfrm>
            <a:off x="4267200" y="3962400"/>
            <a:ext cx="12192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37" name="Line 21"/>
          <p:cNvSpPr>
            <a:spLocks noChangeShapeType="1"/>
          </p:cNvSpPr>
          <p:nvPr/>
        </p:nvSpPr>
        <p:spPr bwMode="auto">
          <a:xfrm flipH="1">
            <a:off x="2438400" y="4191000"/>
            <a:ext cx="838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38" name="Line 22"/>
          <p:cNvSpPr>
            <a:spLocks noChangeShapeType="1"/>
          </p:cNvSpPr>
          <p:nvPr/>
        </p:nvSpPr>
        <p:spPr bwMode="auto">
          <a:xfrm flipH="1">
            <a:off x="2390775" y="3200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39" name="Line 23"/>
          <p:cNvSpPr>
            <a:spLocks noChangeShapeType="1"/>
          </p:cNvSpPr>
          <p:nvPr/>
        </p:nvSpPr>
        <p:spPr bwMode="auto">
          <a:xfrm flipH="1">
            <a:off x="2209800" y="280035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40" name="Line 24"/>
          <p:cNvSpPr>
            <a:spLocks noChangeShapeType="1"/>
          </p:cNvSpPr>
          <p:nvPr/>
        </p:nvSpPr>
        <p:spPr bwMode="auto">
          <a:xfrm flipH="1">
            <a:off x="2238375" y="237648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41" name="Line 25"/>
          <p:cNvSpPr>
            <a:spLocks noChangeShapeType="1"/>
          </p:cNvSpPr>
          <p:nvPr/>
        </p:nvSpPr>
        <p:spPr bwMode="auto">
          <a:xfrm flipV="1">
            <a:off x="3657600" y="1295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42" name="Line 26"/>
          <p:cNvSpPr>
            <a:spLocks noChangeShapeType="1"/>
          </p:cNvSpPr>
          <p:nvPr/>
        </p:nvSpPr>
        <p:spPr bwMode="auto">
          <a:xfrm flipH="1">
            <a:off x="1447800" y="25908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43" name="Line 27"/>
          <p:cNvSpPr>
            <a:spLocks noChangeShapeType="1"/>
          </p:cNvSpPr>
          <p:nvPr/>
        </p:nvSpPr>
        <p:spPr bwMode="auto">
          <a:xfrm flipH="1">
            <a:off x="1905000" y="3352800"/>
            <a:ext cx="1600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44" name="Text Box 28"/>
          <p:cNvSpPr txBox="1">
            <a:spLocks noChangeArrowheads="1"/>
          </p:cNvSpPr>
          <p:nvPr/>
        </p:nvSpPr>
        <p:spPr bwMode="auto">
          <a:xfrm>
            <a:off x="5456238" y="5016500"/>
            <a:ext cx="6969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Retina</a:t>
            </a:r>
          </a:p>
        </p:txBody>
      </p:sp>
      <p:sp>
        <p:nvSpPr>
          <p:cNvPr id="86045" name="Text Box 29"/>
          <p:cNvSpPr txBox="1">
            <a:spLocks noChangeArrowheads="1"/>
          </p:cNvSpPr>
          <p:nvPr/>
        </p:nvSpPr>
        <p:spPr bwMode="auto">
          <a:xfrm>
            <a:off x="4419600" y="5048250"/>
            <a:ext cx="6969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Koroid</a:t>
            </a:r>
          </a:p>
        </p:txBody>
      </p:sp>
      <p:sp>
        <p:nvSpPr>
          <p:cNvPr id="86046" name="Text Box 30"/>
          <p:cNvSpPr txBox="1">
            <a:spLocks noChangeArrowheads="1"/>
          </p:cNvSpPr>
          <p:nvPr/>
        </p:nvSpPr>
        <p:spPr bwMode="auto">
          <a:xfrm>
            <a:off x="3709988" y="5029200"/>
            <a:ext cx="6873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Sklera</a:t>
            </a:r>
          </a:p>
        </p:txBody>
      </p:sp>
      <p:sp>
        <p:nvSpPr>
          <p:cNvPr id="86047" name="Text Box 31"/>
          <p:cNvSpPr txBox="1">
            <a:spLocks noChangeArrowheads="1"/>
          </p:cNvSpPr>
          <p:nvPr/>
        </p:nvSpPr>
        <p:spPr bwMode="auto">
          <a:xfrm>
            <a:off x="6400800" y="3357563"/>
            <a:ext cx="420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Iris</a:t>
            </a:r>
          </a:p>
        </p:txBody>
      </p:sp>
      <p:sp>
        <p:nvSpPr>
          <p:cNvPr id="86048" name="Text Box 32"/>
          <p:cNvSpPr txBox="1">
            <a:spLocks noChangeArrowheads="1"/>
          </p:cNvSpPr>
          <p:nvPr/>
        </p:nvSpPr>
        <p:spPr bwMode="auto">
          <a:xfrm>
            <a:off x="7058025" y="3200400"/>
            <a:ext cx="755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Kornea</a:t>
            </a:r>
          </a:p>
        </p:txBody>
      </p:sp>
      <p:sp>
        <p:nvSpPr>
          <p:cNvPr id="86049" name="Text Box 33"/>
          <p:cNvSpPr txBox="1">
            <a:spLocks noChangeArrowheads="1"/>
          </p:cNvSpPr>
          <p:nvPr/>
        </p:nvSpPr>
        <p:spPr bwMode="auto">
          <a:xfrm>
            <a:off x="6219825" y="3048000"/>
            <a:ext cx="579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Pupil</a:t>
            </a:r>
          </a:p>
        </p:txBody>
      </p:sp>
      <p:sp>
        <p:nvSpPr>
          <p:cNvPr id="86050" name="Text Box 34"/>
          <p:cNvSpPr txBox="1">
            <a:spLocks noChangeArrowheads="1"/>
          </p:cNvSpPr>
          <p:nvPr/>
        </p:nvSpPr>
        <p:spPr bwMode="auto">
          <a:xfrm>
            <a:off x="6557963" y="2862263"/>
            <a:ext cx="666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Lensa</a:t>
            </a:r>
          </a:p>
        </p:txBody>
      </p:sp>
      <p:sp>
        <p:nvSpPr>
          <p:cNvPr id="86051" name="Text Box 35"/>
          <p:cNvSpPr txBox="1">
            <a:spLocks noChangeArrowheads="1"/>
          </p:cNvSpPr>
          <p:nvPr/>
        </p:nvSpPr>
        <p:spPr bwMode="auto">
          <a:xfrm>
            <a:off x="6524625" y="2438400"/>
            <a:ext cx="1377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Kanalis shkelm</a:t>
            </a:r>
          </a:p>
        </p:txBody>
      </p:sp>
      <p:sp>
        <p:nvSpPr>
          <p:cNvPr id="86052" name="Text Box 36"/>
          <p:cNvSpPr txBox="1">
            <a:spLocks noChangeArrowheads="1"/>
          </p:cNvSpPr>
          <p:nvPr/>
        </p:nvSpPr>
        <p:spPr bwMode="auto">
          <a:xfrm>
            <a:off x="6434138" y="1709738"/>
            <a:ext cx="15255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Duktus lakrimalis</a:t>
            </a:r>
          </a:p>
        </p:txBody>
      </p:sp>
      <p:sp>
        <p:nvSpPr>
          <p:cNvPr id="86053" name="Text Box 37"/>
          <p:cNvSpPr txBox="1">
            <a:spLocks noChangeArrowheads="1"/>
          </p:cNvSpPr>
          <p:nvPr/>
        </p:nvSpPr>
        <p:spPr bwMode="auto">
          <a:xfrm>
            <a:off x="1404938" y="4414838"/>
            <a:ext cx="15827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Otot rektus lateral</a:t>
            </a:r>
          </a:p>
        </p:txBody>
      </p:sp>
      <p:sp>
        <p:nvSpPr>
          <p:cNvPr id="86054" name="Text Box 38"/>
          <p:cNvSpPr txBox="1">
            <a:spLocks noChangeArrowheads="1"/>
          </p:cNvSpPr>
          <p:nvPr/>
        </p:nvSpPr>
        <p:spPr bwMode="auto">
          <a:xfrm>
            <a:off x="1019175" y="3757613"/>
            <a:ext cx="15732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Vitreous chamber</a:t>
            </a:r>
          </a:p>
        </p:txBody>
      </p:sp>
      <p:sp>
        <p:nvSpPr>
          <p:cNvPr id="86055" name="Text Box 39"/>
          <p:cNvSpPr txBox="1">
            <a:spLocks noChangeArrowheads="1"/>
          </p:cNvSpPr>
          <p:nvPr/>
        </p:nvSpPr>
        <p:spPr bwMode="auto">
          <a:xfrm>
            <a:off x="1019175" y="3048000"/>
            <a:ext cx="13858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Fovea sentralis</a:t>
            </a:r>
          </a:p>
        </p:txBody>
      </p:sp>
      <p:sp>
        <p:nvSpPr>
          <p:cNvPr id="86056" name="Text Box 40"/>
          <p:cNvSpPr txBox="1">
            <a:spLocks noChangeArrowheads="1"/>
          </p:cNvSpPr>
          <p:nvPr/>
        </p:nvSpPr>
        <p:spPr bwMode="auto">
          <a:xfrm>
            <a:off x="1252538" y="2638425"/>
            <a:ext cx="1012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Bintik buta</a:t>
            </a:r>
          </a:p>
        </p:txBody>
      </p:sp>
      <p:sp>
        <p:nvSpPr>
          <p:cNvPr id="86057" name="Text Box 41"/>
          <p:cNvSpPr txBox="1">
            <a:spLocks noChangeArrowheads="1"/>
          </p:cNvSpPr>
          <p:nvPr/>
        </p:nvSpPr>
        <p:spPr bwMode="auto">
          <a:xfrm>
            <a:off x="4763" y="2438400"/>
            <a:ext cx="14843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Pembuluh darah</a:t>
            </a:r>
          </a:p>
        </p:txBody>
      </p:sp>
      <p:sp>
        <p:nvSpPr>
          <p:cNvPr id="86058" name="Text Box 42"/>
          <p:cNvSpPr txBox="1">
            <a:spLocks noChangeArrowheads="1"/>
          </p:cNvSpPr>
          <p:nvPr/>
        </p:nvSpPr>
        <p:spPr bwMode="auto">
          <a:xfrm>
            <a:off x="1281113" y="2209800"/>
            <a:ext cx="10318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Saraf optik</a:t>
            </a:r>
          </a:p>
        </p:txBody>
      </p:sp>
      <p:sp>
        <p:nvSpPr>
          <p:cNvPr id="86059" name="Text Box 43"/>
          <p:cNvSpPr txBox="1">
            <a:spLocks noChangeArrowheads="1"/>
          </p:cNvSpPr>
          <p:nvPr/>
        </p:nvSpPr>
        <p:spPr bwMode="auto">
          <a:xfrm>
            <a:off x="2890838" y="1004888"/>
            <a:ext cx="1622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Otot rektus medial</a:t>
            </a:r>
          </a:p>
        </p:txBody>
      </p:sp>
      <p:sp>
        <p:nvSpPr>
          <p:cNvPr id="86060" name="Line 44"/>
          <p:cNvSpPr>
            <a:spLocks noChangeShapeType="1"/>
          </p:cNvSpPr>
          <p:nvPr/>
        </p:nvSpPr>
        <p:spPr bwMode="auto">
          <a:xfrm flipV="1">
            <a:off x="5334000" y="2209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6061" name="Text Box 45"/>
          <p:cNvSpPr txBox="1">
            <a:spLocks noChangeArrowheads="1"/>
          </p:cNvSpPr>
          <p:nvPr/>
        </p:nvSpPr>
        <p:spPr bwMode="auto">
          <a:xfrm>
            <a:off x="5962650" y="2028825"/>
            <a:ext cx="10620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/>
              <a:t>Otot siliaris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4267200" y="1143000"/>
            <a:ext cx="44958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 err="1"/>
              <a:t>Kelainan</a:t>
            </a:r>
            <a:r>
              <a:rPr lang="en-US" sz="2000" b="1" dirty="0"/>
              <a:t> </a:t>
            </a:r>
            <a:r>
              <a:rPr lang="en-US" sz="2000" b="1" dirty="0" err="1"/>
              <a:t>pada</a:t>
            </a:r>
            <a:r>
              <a:rPr lang="en-US" sz="2000" b="1" dirty="0"/>
              <a:t> </a:t>
            </a:r>
            <a:r>
              <a:rPr lang="en-US" sz="2000" b="1" dirty="0" err="1"/>
              <a:t>mata</a:t>
            </a:r>
            <a:r>
              <a:rPr lang="en-US" sz="2000" b="1" dirty="0"/>
              <a:t>: (a) </a:t>
            </a:r>
            <a:r>
              <a:rPr lang="en-US" sz="2000" b="1" dirty="0" err="1"/>
              <a:t>mata</a:t>
            </a:r>
            <a:r>
              <a:rPr lang="en-US" sz="2000" b="1" dirty="0"/>
              <a:t> </a:t>
            </a:r>
            <a:r>
              <a:rPr lang="en-US" sz="2000" b="1" dirty="0" err="1" smtClean="0"/>
              <a:t>miopi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rabun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jauh</a:t>
            </a:r>
            <a:r>
              <a:rPr lang="en-US" sz="2000" b="1" dirty="0" smtClean="0"/>
              <a:t>), </a:t>
            </a:r>
            <a:r>
              <a:rPr lang="en-US" sz="2000" b="1" dirty="0"/>
              <a:t>(b) </a:t>
            </a:r>
            <a:r>
              <a:rPr lang="en-US" sz="2000" b="1" dirty="0" err="1"/>
              <a:t>mata</a:t>
            </a:r>
            <a:r>
              <a:rPr lang="en-US" sz="2000" b="1" dirty="0"/>
              <a:t> </a:t>
            </a:r>
            <a:r>
              <a:rPr lang="en-US" sz="2000" b="1" dirty="0" err="1"/>
              <a:t>miopi</a:t>
            </a:r>
            <a:r>
              <a:rPr lang="en-US" sz="2000" b="1" dirty="0"/>
              <a:t> </a:t>
            </a:r>
            <a:r>
              <a:rPr lang="en-US" sz="2000" b="1" dirty="0" err="1"/>
              <a:t>dikoreksi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lensa</a:t>
            </a:r>
            <a:r>
              <a:rPr lang="en-US" sz="2000" b="1" dirty="0"/>
              <a:t> </a:t>
            </a:r>
            <a:r>
              <a:rPr lang="en-US" sz="2000" b="1" dirty="0" err="1"/>
              <a:t>cekung</a:t>
            </a:r>
            <a:r>
              <a:rPr lang="en-US" sz="2000" b="1" dirty="0"/>
              <a:t>, (c) </a:t>
            </a:r>
            <a:r>
              <a:rPr lang="en-US" sz="2000" b="1" dirty="0" err="1"/>
              <a:t>mata</a:t>
            </a:r>
            <a:r>
              <a:rPr lang="en-US" sz="2000" b="1" dirty="0"/>
              <a:t> </a:t>
            </a:r>
            <a:r>
              <a:rPr lang="en-US" sz="2000" b="1" dirty="0" err="1" smtClean="0"/>
              <a:t>hipermetropi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rabun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dekat</a:t>
            </a:r>
            <a:r>
              <a:rPr lang="en-US" sz="2000" b="1" dirty="0" smtClean="0"/>
              <a:t>), </a:t>
            </a:r>
            <a:r>
              <a:rPr lang="en-US" sz="2000" b="1" dirty="0"/>
              <a:t>(d) </a:t>
            </a:r>
            <a:r>
              <a:rPr lang="en-US" sz="2000" b="1" dirty="0" err="1"/>
              <a:t>mata</a:t>
            </a:r>
            <a:r>
              <a:rPr lang="en-US" sz="2000" b="1" dirty="0"/>
              <a:t> </a:t>
            </a:r>
            <a:r>
              <a:rPr lang="en-US" sz="2000" b="1" dirty="0" err="1"/>
              <a:t>hipermetropi</a:t>
            </a:r>
            <a:r>
              <a:rPr lang="en-US" sz="2000" dirty="0"/>
              <a:t> </a:t>
            </a:r>
            <a:r>
              <a:rPr lang="en-US" sz="2000" b="1" dirty="0" err="1"/>
              <a:t>dikoreksi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lensa</a:t>
            </a:r>
            <a:r>
              <a:rPr lang="en-US" sz="2000" b="1" dirty="0"/>
              <a:t> </a:t>
            </a:r>
            <a:r>
              <a:rPr lang="en-US" sz="2000" b="1" dirty="0" err="1" smtClean="0"/>
              <a:t>cembung</a:t>
            </a:r>
            <a:r>
              <a:rPr lang="en-US" sz="2000" b="1" dirty="0" smtClean="0"/>
              <a:t>, (e) </a:t>
            </a:r>
            <a:r>
              <a:rPr lang="en-US" sz="2000" b="1" dirty="0" err="1" smtClean="0"/>
              <a:t>presbiopi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mata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tua</a:t>
            </a:r>
            <a:r>
              <a:rPr lang="en-US" sz="2000" b="1" dirty="0" smtClean="0"/>
              <a:t>), </a:t>
            </a:r>
            <a:r>
              <a:rPr lang="en-US" sz="2000" b="1" dirty="0" err="1" smtClean="0"/>
              <a:t>dikoreksi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dengan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kacamata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lensa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ganda</a:t>
            </a:r>
            <a:r>
              <a:rPr lang="en-US" sz="2000" b="1" dirty="0" smtClean="0"/>
              <a:t>, (f) </a:t>
            </a:r>
            <a:r>
              <a:rPr lang="en-US" sz="2000" b="1" dirty="0" err="1" smtClean="0"/>
              <a:t>astigmatisme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bayangan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tidak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fokus</a:t>
            </a:r>
            <a:r>
              <a:rPr lang="en-US" sz="2000" b="1" dirty="0" smtClean="0"/>
              <a:t>), </a:t>
            </a:r>
            <a:r>
              <a:rPr lang="en-US" sz="2000" b="1" dirty="0" err="1" smtClean="0"/>
              <a:t>dikoreksi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dengan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kacamata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lensa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silinder</a:t>
            </a:r>
            <a:r>
              <a:rPr lang="en-US" sz="2000" b="1" dirty="0" smtClean="0"/>
              <a:t>, (g) </a:t>
            </a:r>
            <a:r>
              <a:rPr lang="en-US" sz="2000" b="1" dirty="0" err="1" smtClean="0"/>
              <a:t>buta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warna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bawaan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2" cstate="print"/>
          <a:srcRect l="7843" r="3268" b="1289"/>
          <a:stretch>
            <a:fillRect/>
          </a:stretch>
        </p:blipFill>
        <p:spPr bwMode="auto">
          <a:xfrm>
            <a:off x="1219200" y="914400"/>
            <a:ext cx="2590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5238" name="WordArt 6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Kompetensi Dasar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Menjelaskan keterkaitan antara struktur, fungsi, dan proses serta kelainan/penyakit yang dapat terjadi pada sistem regulasi manusia (saraf, endokrin, dan pengindraan)</a:t>
            </a:r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533400" y="609600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Indera pendengaran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990600" y="5486400"/>
            <a:ext cx="2514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Pembagian daerah telinga. </a:t>
            </a:r>
          </a:p>
        </p:txBody>
      </p:sp>
      <p:pic>
        <p:nvPicPr>
          <p:cNvPr id="87049" name="Picture 9"/>
          <p:cNvPicPr>
            <a:picLocks noChangeAspect="1" noChangeArrowheads="1"/>
          </p:cNvPicPr>
          <p:nvPr/>
        </p:nvPicPr>
        <p:blipFill>
          <a:blip r:embed="rId3" cstate="print"/>
          <a:srcRect l="6522" r="4347" b="3546"/>
          <a:stretch>
            <a:fillRect/>
          </a:stretch>
        </p:blipFill>
        <p:spPr bwMode="auto">
          <a:xfrm>
            <a:off x="762000" y="1143000"/>
            <a:ext cx="33559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7051" name="Object 11"/>
          <p:cNvGraphicFramePr>
            <a:graphicFrameLocks noChangeAspect="1"/>
          </p:cNvGraphicFramePr>
          <p:nvPr/>
        </p:nvGraphicFramePr>
        <p:xfrm>
          <a:off x="5410200" y="2057400"/>
          <a:ext cx="2768600" cy="2590800"/>
        </p:xfrm>
        <a:graphic>
          <a:graphicData uri="http://schemas.openxmlformats.org/presentationml/2006/ole">
            <p:oleObj spid="_x0000_s87051" name="Image" r:id="rId4" imgW="2768254" imgH="2590476" progId="">
              <p:embed/>
            </p:oleObj>
          </a:graphicData>
        </a:graphic>
      </p:graphicFrame>
      <p:sp>
        <p:nvSpPr>
          <p:cNvPr id="87052" name="Text Box 12"/>
          <p:cNvSpPr txBox="1">
            <a:spLocks noChangeArrowheads="1"/>
          </p:cNvSpPr>
          <p:nvPr/>
        </p:nvSpPr>
        <p:spPr bwMode="auto">
          <a:xfrm>
            <a:off x="5257800" y="4800600"/>
            <a:ext cx="3200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Struktur telinga bagian dalam. </a:t>
            </a:r>
          </a:p>
        </p:txBody>
      </p:sp>
      <p:sp>
        <p:nvSpPr>
          <p:cNvPr id="87058" name="WordArt 18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Mekanisme</a:t>
            </a:r>
            <a:r>
              <a:rPr lang="en-US" dirty="0" smtClean="0"/>
              <a:t> </a:t>
            </a:r>
            <a:r>
              <a:rPr lang="en-US" dirty="0" err="1" smtClean="0"/>
              <a:t>indra</a:t>
            </a:r>
            <a:r>
              <a:rPr lang="en-US" dirty="0" smtClean="0"/>
              <a:t> </a:t>
            </a:r>
            <a:r>
              <a:rPr lang="en-US" dirty="0" err="1" smtClean="0"/>
              <a:t>pendengaran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 err="1" smtClean="0"/>
              <a:t>Getaran</a:t>
            </a:r>
            <a:r>
              <a:rPr lang="en-US" i="1" dirty="0" smtClean="0"/>
              <a:t> </a:t>
            </a:r>
            <a:r>
              <a:rPr lang="en-US" i="1" dirty="0" err="1" smtClean="0"/>
              <a:t>suara</a:t>
            </a:r>
            <a:r>
              <a:rPr lang="en-US" i="1" dirty="0" smtClean="0"/>
              <a:t> – </a:t>
            </a:r>
            <a:r>
              <a:rPr lang="en-US" i="1" dirty="0" err="1" smtClean="0"/>
              <a:t>daun</a:t>
            </a:r>
            <a:r>
              <a:rPr lang="en-US" i="1" dirty="0" smtClean="0"/>
              <a:t> </a:t>
            </a:r>
            <a:r>
              <a:rPr lang="en-US" i="1" dirty="0" err="1" smtClean="0"/>
              <a:t>telinga</a:t>
            </a:r>
            <a:r>
              <a:rPr lang="en-US" i="1" dirty="0" smtClean="0"/>
              <a:t> – </a:t>
            </a:r>
            <a:r>
              <a:rPr lang="en-US" i="1" dirty="0" err="1" smtClean="0"/>
              <a:t>saluran</a:t>
            </a:r>
            <a:endParaRPr lang="en-US" i="1" dirty="0" smtClean="0"/>
          </a:p>
          <a:p>
            <a:pPr>
              <a:buNone/>
            </a:pPr>
            <a:r>
              <a:rPr lang="en-US" i="1" dirty="0" err="1" smtClean="0"/>
              <a:t>telinga</a:t>
            </a:r>
            <a:r>
              <a:rPr lang="en-US" i="1" dirty="0" smtClean="0"/>
              <a:t> – </a:t>
            </a:r>
            <a:r>
              <a:rPr lang="en-US" i="1" dirty="0" err="1" smtClean="0"/>
              <a:t>membran</a:t>
            </a:r>
            <a:r>
              <a:rPr lang="en-US" i="1" dirty="0" smtClean="0"/>
              <a:t> </a:t>
            </a:r>
            <a:r>
              <a:rPr lang="en-US" i="1" dirty="0" err="1" smtClean="0"/>
              <a:t>telinga</a:t>
            </a:r>
            <a:r>
              <a:rPr lang="en-US" i="1" dirty="0" smtClean="0"/>
              <a:t> – </a:t>
            </a:r>
            <a:r>
              <a:rPr lang="en-US" i="1" dirty="0" err="1" smtClean="0"/>
              <a:t>membran</a:t>
            </a:r>
            <a:endParaRPr lang="en-US" i="1" dirty="0" smtClean="0"/>
          </a:p>
          <a:p>
            <a:pPr>
              <a:buNone/>
            </a:pPr>
            <a:r>
              <a:rPr lang="en-US" i="1" dirty="0" smtClean="0"/>
              <a:t>timpani – </a:t>
            </a:r>
            <a:r>
              <a:rPr lang="en-US" i="1" dirty="0" err="1" smtClean="0"/>
              <a:t>tulang-tulang</a:t>
            </a:r>
            <a:r>
              <a:rPr lang="en-US" i="1" dirty="0" smtClean="0"/>
              <a:t> </a:t>
            </a:r>
            <a:r>
              <a:rPr lang="en-US" i="1" dirty="0" err="1" smtClean="0"/>
              <a:t>pendengaran</a:t>
            </a:r>
            <a:r>
              <a:rPr lang="en-US" i="1" dirty="0" smtClean="0"/>
              <a:t> –</a:t>
            </a:r>
          </a:p>
          <a:p>
            <a:pPr>
              <a:buNone/>
            </a:pPr>
            <a:r>
              <a:rPr lang="en-US" i="1" dirty="0" err="1" smtClean="0"/>
              <a:t>telinga</a:t>
            </a:r>
            <a:r>
              <a:rPr lang="en-US" i="1" dirty="0" smtClean="0"/>
              <a:t> </a:t>
            </a:r>
            <a:r>
              <a:rPr lang="en-US" i="1" dirty="0" err="1" smtClean="0"/>
              <a:t>dalam</a:t>
            </a:r>
            <a:r>
              <a:rPr lang="en-US" i="1" dirty="0" smtClean="0"/>
              <a:t> – </a:t>
            </a:r>
            <a:r>
              <a:rPr lang="en-US" i="1" dirty="0" err="1" smtClean="0"/>
              <a:t>rumah</a:t>
            </a:r>
            <a:r>
              <a:rPr lang="en-US" i="1" dirty="0" smtClean="0"/>
              <a:t> </a:t>
            </a:r>
            <a:r>
              <a:rPr lang="en-US" i="1" dirty="0" err="1" smtClean="0"/>
              <a:t>siput</a:t>
            </a:r>
            <a:r>
              <a:rPr lang="en-US" i="1" dirty="0" smtClean="0"/>
              <a:t> – </a:t>
            </a:r>
            <a:r>
              <a:rPr lang="en-US" i="1" dirty="0" err="1" smtClean="0"/>
              <a:t>sel-sel</a:t>
            </a:r>
            <a:r>
              <a:rPr lang="en-US" i="1" dirty="0" smtClean="0"/>
              <a:t> </a:t>
            </a:r>
            <a:r>
              <a:rPr lang="en-US" i="1" dirty="0" err="1" smtClean="0"/>
              <a:t>rambut</a:t>
            </a:r>
            <a:endParaRPr lang="en-US" i="1" dirty="0" smtClean="0"/>
          </a:p>
          <a:p>
            <a:pPr>
              <a:buNone/>
            </a:pPr>
            <a:r>
              <a:rPr lang="en-US" i="1" dirty="0" smtClean="0"/>
              <a:t>– </a:t>
            </a:r>
            <a:r>
              <a:rPr lang="en-US" i="1" dirty="0" err="1" smtClean="0"/>
              <a:t>membran</a:t>
            </a:r>
            <a:r>
              <a:rPr lang="en-US" i="1" dirty="0" smtClean="0"/>
              <a:t> </a:t>
            </a:r>
            <a:r>
              <a:rPr lang="en-US" i="1" dirty="0" err="1" smtClean="0"/>
              <a:t>tektorial</a:t>
            </a:r>
            <a:r>
              <a:rPr lang="en-US" i="1" dirty="0" smtClean="0"/>
              <a:t> </a:t>
            </a:r>
            <a:r>
              <a:rPr lang="en-US" i="1" dirty="0" err="1" smtClean="0"/>
              <a:t>dan</a:t>
            </a:r>
            <a:r>
              <a:rPr lang="en-US" i="1" dirty="0" smtClean="0"/>
              <a:t> </a:t>
            </a:r>
            <a:r>
              <a:rPr lang="en-US" i="1" dirty="0" err="1" smtClean="0"/>
              <a:t>membran</a:t>
            </a:r>
            <a:r>
              <a:rPr lang="en-US" i="1" dirty="0" smtClean="0"/>
              <a:t> </a:t>
            </a:r>
            <a:r>
              <a:rPr lang="en-US" i="1" dirty="0" err="1" smtClean="0"/>
              <a:t>basiler</a:t>
            </a:r>
            <a:r>
              <a:rPr lang="en-US" i="1" dirty="0" smtClean="0"/>
              <a:t> –</a:t>
            </a:r>
          </a:p>
          <a:p>
            <a:pPr>
              <a:buNone/>
            </a:pPr>
            <a:r>
              <a:rPr lang="en-US" i="1" dirty="0" smtClean="0"/>
              <a:t>organ </a:t>
            </a:r>
            <a:r>
              <a:rPr lang="en-US" i="1" dirty="0" err="1" smtClean="0"/>
              <a:t>korti</a:t>
            </a:r>
            <a:r>
              <a:rPr lang="en-US" i="1" dirty="0" smtClean="0"/>
              <a:t> – </a:t>
            </a:r>
            <a:r>
              <a:rPr lang="en-US" i="1" dirty="0" err="1" smtClean="0"/>
              <a:t>sel</a:t>
            </a:r>
            <a:r>
              <a:rPr lang="en-US" i="1" dirty="0" smtClean="0"/>
              <a:t> </a:t>
            </a:r>
            <a:r>
              <a:rPr lang="en-US" i="1" dirty="0" err="1" smtClean="0"/>
              <a:t>saraf</a:t>
            </a:r>
            <a:r>
              <a:rPr lang="en-US" i="1" dirty="0" smtClean="0"/>
              <a:t> </a:t>
            </a:r>
            <a:r>
              <a:rPr lang="en-US" i="1" dirty="0" err="1" smtClean="0"/>
              <a:t>auditori</a:t>
            </a:r>
            <a:r>
              <a:rPr lang="en-US" i="1" dirty="0" smtClean="0"/>
              <a:t> - </a:t>
            </a:r>
            <a:r>
              <a:rPr lang="en-US" i="1" dirty="0" err="1" smtClean="0"/>
              <a:t>otak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1828800" y="1828800"/>
          <a:ext cx="2971800" cy="2136775"/>
        </p:xfrm>
        <a:graphic>
          <a:graphicData uri="http://schemas.openxmlformats.org/presentationml/2006/ole">
            <p:oleObj spid="_x0000_s96260" name="Image" r:id="rId3" imgW="2755556" imgH="1752381" progId="">
              <p:embed/>
            </p:oleObj>
          </a:graphicData>
        </a:graphic>
      </p:graphicFrame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4" cstate="print"/>
          <a:srcRect l="13072" t="68893" r="5882" b="5399"/>
          <a:stretch>
            <a:fillRect/>
          </a:stretch>
        </p:blipFill>
        <p:spPr bwMode="auto">
          <a:xfrm>
            <a:off x="4876800" y="1905000"/>
            <a:ext cx="2819400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2971800" y="4876800"/>
            <a:ext cx="3200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(a) Struktur koklea dan (b) struktur bagian dalam koklea. 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2133600" y="3810000"/>
            <a:ext cx="45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(a)</a:t>
            </a:r>
          </a:p>
        </p:txBody>
      </p:sp>
      <p:sp>
        <p:nvSpPr>
          <p:cNvPr id="96264" name="Text Box 8"/>
          <p:cNvSpPr txBox="1">
            <a:spLocks noChangeArrowheads="1"/>
          </p:cNvSpPr>
          <p:nvPr/>
        </p:nvSpPr>
        <p:spPr bwMode="auto">
          <a:xfrm>
            <a:off x="4562475" y="3838575"/>
            <a:ext cx="45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(b)</a:t>
            </a:r>
          </a:p>
        </p:txBody>
      </p:sp>
      <p:sp>
        <p:nvSpPr>
          <p:cNvPr id="96265" name="WordArt 9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Gangguan</a:t>
            </a:r>
            <a:r>
              <a:rPr lang="en-US" dirty="0" smtClean="0"/>
              <a:t> </a:t>
            </a:r>
            <a:r>
              <a:rPr lang="en-US" dirty="0" err="1" smtClean="0"/>
              <a:t>indra</a:t>
            </a:r>
            <a:r>
              <a:rPr lang="en-US" dirty="0" smtClean="0"/>
              <a:t> </a:t>
            </a:r>
            <a:r>
              <a:rPr lang="en-US" dirty="0" err="1" smtClean="0"/>
              <a:t>pendengaran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Tuli</a:t>
            </a:r>
            <a:r>
              <a:rPr lang="en-US" dirty="0" smtClean="0"/>
              <a:t> </a:t>
            </a:r>
            <a:r>
              <a:rPr lang="en-US" dirty="0" err="1" smtClean="0"/>
              <a:t>konduksi</a:t>
            </a:r>
            <a:r>
              <a:rPr lang="en-US" dirty="0" smtClean="0"/>
              <a:t> :</a:t>
            </a:r>
          </a:p>
          <a:p>
            <a:pPr marL="514350" indent="-514350">
              <a:buNone/>
            </a:pPr>
            <a:r>
              <a:rPr lang="en-US" dirty="0" smtClean="0"/>
              <a:t>	-	</a:t>
            </a:r>
            <a:r>
              <a:rPr lang="en-US" dirty="0" err="1" smtClean="0"/>
              <a:t>penyumbatan</a:t>
            </a:r>
            <a:r>
              <a:rPr lang="en-US" dirty="0" smtClean="0"/>
              <a:t> </a:t>
            </a:r>
            <a:r>
              <a:rPr lang="en-US" dirty="0" err="1" smtClean="0"/>
              <a:t>saluran</a:t>
            </a:r>
            <a:r>
              <a:rPr lang="en-US" dirty="0" smtClean="0"/>
              <a:t> </a:t>
            </a:r>
            <a:r>
              <a:rPr lang="en-US" dirty="0" err="1" smtClean="0"/>
              <a:t>telinga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	-	</a:t>
            </a:r>
            <a:r>
              <a:rPr lang="en-US" dirty="0" err="1" smtClean="0"/>
              <a:t>penebalan</a:t>
            </a:r>
            <a:r>
              <a:rPr lang="en-US" dirty="0" smtClean="0"/>
              <a:t>/</a:t>
            </a:r>
            <a:r>
              <a:rPr lang="en-US" dirty="0" err="1" smtClean="0"/>
              <a:t>pecahnya</a:t>
            </a:r>
            <a:r>
              <a:rPr lang="en-US" dirty="0" smtClean="0"/>
              <a:t> </a:t>
            </a:r>
            <a:r>
              <a:rPr lang="en-US" dirty="0" err="1" smtClean="0"/>
              <a:t>membran</a:t>
            </a:r>
            <a:r>
              <a:rPr lang="en-US" dirty="0" smtClean="0"/>
              <a:t> timpani</a:t>
            </a:r>
          </a:p>
          <a:p>
            <a:pPr marL="514350" indent="-514350">
              <a:buNone/>
            </a:pPr>
            <a:r>
              <a:rPr lang="en-US" dirty="0" smtClean="0"/>
              <a:t>	-	</a:t>
            </a:r>
            <a:r>
              <a:rPr lang="en-US" dirty="0" err="1" smtClean="0"/>
              <a:t>pengapuran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tulang</a:t>
            </a:r>
            <a:r>
              <a:rPr lang="en-US" dirty="0" smtClean="0"/>
              <a:t> </a:t>
            </a:r>
            <a:r>
              <a:rPr lang="en-US" dirty="0" err="1" smtClean="0"/>
              <a:t>pendengaran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	-	</a:t>
            </a:r>
            <a:r>
              <a:rPr lang="en-US" dirty="0" err="1" smtClean="0"/>
              <a:t>kekakuan</a:t>
            </a:r>
            <a:r>
              <a:rPr lang="en-US" dirty="0" smtClean="0"/>
              <a:t> </a:t>
            </a:r>
            <a:r>
              <a:rPr lang="en-US" dirty="0" err="1" smtClean="0"/>
              <a:t>hubungan</a:t>
            </a:r>
            <a:r>
              <a:rPr lang="en-US" dirty="0" smtClean="0"/>
              <a:t> stapes </a:t>
            </a:r>
            <a:r>
              <a:rPr lang="en-US" dirty="0" err="1" smtClean="0"/>
              <a:t>pada</a:t>
            </a:r>
            <a:r>
              <a:rPr lang="en-US" dirty="0" smtClean="0"/>
              <a:t> 	</a:t>
            </a:r>
            <a:r>
              <a:rPr lang="en-US" dirty="0" err="1" smtClean="0"/>
              <a:t>tingkap</a:t>
            </a:r>
            <a:r>
              <a:rPr lang="en-US" dirty="0" smtClean="0"/>
              <a:t> oval</a:t>
            </a:r>
          </a:p>
          <a:p>
            <a:pPr marL="514350" indent="-51435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1905000"/>
            <a:ext cx="739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buFont typeface="Wingdings" pitchFamily="2" charset="2"/>
              <a:buChar char="§"/>
            </a:pPr>
            <a:r>
              <a:rPr lang="en-US" dirty="0" smtClean="0"/>
              <a:t> </a:t>
            </a:r>
            <a:r>
              <a:rPr lang="en-US" sz="3200" dirty="0" err="1" smtClean="0"/>
              <a:t>Tuli</a:t>
            </a:r>
            <a:r>
              <a:rPr lang="en-US" sz="3200" dirty="0" smtClean="0"/>
              <a:t> </a:t>
            </a:r>
            <a:r>
              <a:rPr lang="en-US" sz="3200" dirty="0" err="1" smtClean="0"/>
              <a:t>saraf</a:t>
            </a:r>
            <a:r>
              <a:rPr lang="en-US" sz="3200" dirty="0" smtClean="0"/>
              <a:t> : 	</a:t>
            </a:r>
            <a:r>
              <a:rPr lang="en-US" sz="3200" dirty="0" err="1" smtClean="0"/>
              <a:t>tuli</a:t>
            </a:r>
            <a:r>
              <a:rPr lang="en-US" sz="3200" dirty="0" smtClean="0"/>
              <a:t> </a:t>
            </a:r>
            <a:r>
              <a:rPr lang="en-US" sz="3200" dirty="0" err="1" smtClean="0"/>
              <a:t>disebabkan</a:t>
            </a:r>
            <a:r>
              <a:rPr lang="en-US" sz="3200" dirty="0" smtClean="0"/>
              <a:t> 				</a:t>
            </a:r>
            <a:r>
              <a:rPr lang="en-US" sz="3200" dirty="0" err="1" smtClean="0"/>
              <a:t>kerusakan</a:t>
            </a:r>
            <a:r>
              <a:rPr lang="en-US" sz="3200" dirty="0" smtClean="0"/>
              <a:t> </a:t>
            </a:r>
            <a:r>
              <a:rPr lang="en-US" sz="3200" dirty="0" err="1" smtClean="0"/>
              <a:t>saraf</a:t>
            </a:r>
            <a:r>
              <a:rPr lang="en-US" sz="3200" dirty="0" smtClean="0"/>
              <a:t> 				</a:t>
            </a:r>
            <a:r>
              <a:rPr lang="en-US" sz="3200" dirty="0" err="1" smtClean="0"/>
              <a:t>auditori</a:t>
            </a:r>
            <a:r>
              <a:rPr lang="en-US" sz="3200" dirty="0" smtClean="0"/>
              <a:t> (</a:t>
            </a:r>
            <a:r>
              <a:rPr lang="en-US" sz="3200" dirty="0" err="1" smtClean="0"/>
              <a:t>saraf</a:t>
            </a:r>
            <a:r>
              <a:rPr lang="en-US" sz="3200" dirty="0" smtClean="0"/>
              <a:t> 					</a:t>
            </a:r>
            <a:r>
              <a:rPr lang="en-US" sz="3200" dirty="0" err="1" smtClean="0"/>
              <a:t>pendengaran</a:t>
            </a:r>
            <a:r>
              <a:rPr lang="en-US" sz="32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533400" y="609600"/>
            <a:ext cx="1905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Indera peraba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3124200" y="5867400"/>
            <a:ext cx="3200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Resptor sensorik pada manusia. </a:t>
            </a:r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2" cstate="print"/>
          <a:srcRect l="4677" t="2985" b="2985"/>
          <a:stretch>
            <a:fillRect/>
          </a:stretch>
        </p:blipFill>
        <p:spPr bwMode="auto">
          <a:xfrm>
            <a:off x="1905000" y="838200"/>
            <a:ext cx="465931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8072" name="WordArt 8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1600200"/>
            <a:ext cx="6858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Jika</a:t>
            </a:r>
            <a:r>
              <a:rPr lang="en-US" sz="2400" dirty="0" smtClean="0"/>
              <a:t> </a:t>
            </a:r>
            <a:r>
              <a:rPr lang="en-US" sz="2400" dirty="0" err="1" smtClean="0"/>
              <a:t>kita</a:t>
            </a:r>
            <a:r>
              <a:rPr lang="en-US" sz="2400" dirty="0" smtClean="0"/>
              <a:t> </a:t>
            </a:r>
            <a:r>
              <a:rPr lang="en-US" sz="2400" dirty="0" err="1" smtClean="0"/>
              <a:t>kepanasan</a:t>
            </a:r>
            <a:r>
              <a:rPr lang="en-US" sz="2400" dirty="0" smtClean="0"/>
              <a:t>, </a:t>
            </a:r>
            <a:r>
              <a:rPr lang="en-US" sz="2400" dirty="0" err="1" smtClean="0"/>
              <a:t>keringat</a:t>
            </a:r>
            <a:r>
              <a:rPr lang="en-US" sz="2400" dirty="0" smtClean="0"/>
              <a:t> </a:t>
            </a:r>
            <a:r>
              <a:rPr lang="en-US" sz="2400" dirty="0" err="1" smtClean="0"/>
              <a:t>keluar</a:t>
            </a:r>
            <a:r>
              <a:rPr lang="en-US" sz="2400" dirty="0" smtClean="0"/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kulit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ketika</a:t>
            </a:r>
            <a:r>
              <a:rPr lang="en-US" sz="2400" dirty="0" smtClean="0"/>
              <a:t> </a:t>
            </a:r>
            <a:r>
              <a:rPr lang="en-US" sz="2400" dirty="0" err="1" smtClean="0"/>
              <a:t>kering</a:t>
            </a:r>
            <a:r>
              <a:rPr lang="en-US" sz="2400" dirty="0" smtClean="0"/>
              <a:t> </a:t>
            </a:r>
            <a:r>
              <a:rPr lang="en-US" sz="2400" dirty="0" err="1" smtClean="0"/>
              <a:t>keringat</a:t>
            </a:r>
            <a:r>
              <a:rPr lang="en-US" sz="2400" dirty="0" smtClean="0"/>
              <a:t> </a:t>
            </a:r>
            <a:r>
              <a:rPr lang="en-US" sz="2400" dirty="0" err="1" smtClean="0"/>
              <a:t>itu</a:t>
            </a:r>
            <a:r>
              <a:rPr lang="en-US" sz="2400" dirty="0" smtClean="0"/>
              <a:t> </a:t>
            </a:r>
            <a:r>
              <a:rPr lang="en-US" sz="2400" dirty="0" err="1" smtClean="0"/>
              <a:t>menarik</a:t>
            </a:r>
            <a:r>
              <a:rPr lang="en-US" sz="2400" dirty="0" smtClean="0"/>
              <a:t> </a:t>
            </a:r>
            <a:r>
              <a:rPr lang="en-US" sz="2400" dirty="0" err="1" smtClean="0"/>
              <a:t>panas</a:t>
            </a:r>
            <a:r>
              <a:rPr lang="en-US" sz="2400" dirty="0" smtClean="0"/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tubuh</a:t>
            </a:r>
            <a:r>
              <a:rPr lang="en-US" sz="2400" dirty="0" smtClean="0"/>
              <a:t>. </a:t>
            </a:r>
            <a:r>
              <a:rPr lang="en-US" sz="2400" dirty="0" err="1" smtClean="0"/>
              <a:t>Demikian</a:t>
            </a:r>
            <a:r>
              <a:rPr lang="en-US" sz="2400" dirty="0" smtClean="0"/>
              <a:t> </a:t>
            </a:r>
            <a:r>
              <a:rPr lang="en-US" sz="2400" dirty="0" err="1" smtClean="0"/>
              <a:t>juga</a:t>
            </a:r>
            <a:r>
              <a:rPr lang="en-US" sz="2400" dirty="0" smtClean="0"/>
              <a:t> </a:t>
            </a:r>
            <a:r>
              <a:rPr lang="en-US" sz="2400" dirty="0" err="1" smtClean="0"/>
              <a:t>pembuluh</a:t>
            </a:r>
            <a:r>
              <a:rPr lang="en-US" sz="2400" dirty="0" smtClean="0"/>
              <a:t> </a:t>
            </a:r>
            <a:r>
              <a:rPr lang="en-US" sz="2400" dirty="0" err="1" smtClean="0"/>
              <a:t>darah</a:t>
            </a:r>
            <a:r>
              <a:rPr lang="en-US" sz="2400" dirty="0" smtClean="0"/>
              <a:t> </a:t>
            </a:r>
            <a:r>
              <a:rPr lang="en-US" sz="2400" dirty="0" err="1" smtClean="0"/>
              <a:t>di</a:t>
            </a:r>
            <a:r>
              <a:rPr lang="en-US" sz="2400" dirty="0" smtClean="0"/>
              <a:t> </a:t>
            </a:r>
            <a:r>
              <a:rPr lang="en-US" sz="2400" dirty="0" err="1" smtClean="0"/>
              <a:t>lapisan</a:t>
            </a:r>
            <a:r>
              <a:rPr lang="en-US" sz="2400" dirty="0" smtClean="0"/>
              <a:t> </a:t>
            </a:r>
            <a:r>
              <a:rPr lang="en-US" sz="2400" dirty="0" err="1" smtClean="0"/>
              <a:t>bawah</a:t>
            </a:r>
            <a:r>
              <a:rPr lang="en-US" sz="2400" dirty="0" smtClean="0"/>
              <a:t> </a:t>
            </a:r>
            <a:r>
              <a:rPr lang="en-US" sz="2400" dirty="0" err="1" smtClean="0"/>
              <a:t>kulit</a:t>
            </a:r>
            <a:r>
              <a:rPr lang="en-US" sz="2400" dirty="0" smtClean="0"/>
              <a:t> </a:t>
            </a:r>
            <a:r>
              <a:rPr lang="en-US" sz="2400" dirty="0" err="1" smtClean="0"/>
              <a:t>melebar</a:t>
            </a:r>
            <a:r>
              <a:rPr lang="en-US" sz="2400" dirty="0" smtClean="0"/>
              <a:t>,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melepaskan</a:t>
            </a:r>
            <a:r>
              <a:rPr lang="en-US" sz="2400" dirty="0" smtClean="0"/>
              <a:t> </a:t>
            </a:r>
            <a:r>
              <a:rPr lang="en-US" sz="2400" dirty="0" err="1" smtClean="0"/>
              <a:t>lebih</a:t>
            </a:r>
            <a:r>
              <a:rPr lang="en-US" sz="2400" dirty="0" smtClean="0"/>
              <a:t> </a:t>
            </a:r>
            <a:r>
              <a:rPr lang="en-US" sz="2400" dirty="0" err="1" smtClean="0"/>
              <a:t>banyak</a:t>
            </a:r>
            <a:r>
              <a:rPr lang="en-US" sz="2400" dirty="0" smtClean="0"/>
              <a:t> </a:t>
            </a:r>
            <a:r>
              <a:rPr lang="en-US" sz="2400" dirty="0" err="1" smtClean="0"/>
              <a:t>panas</a:t>
            </a:r>
            <a:r>
              <a:rPr lang="en-US" sz="2400" dirty="0" smtClean="0"/>
              <a:t> </a:t>
            </a:r>
            <a:r>
              <a:rPr lang="en-US" sz="2400" dirty="0" err="1" smtClean="0"/>
              <a:t>melalui</a:t>
            </a:r>
            <a:r>
              <a:rPr lang="en-US" sz="2400" dirty="0" smtClean="0"/>
              <a:t> </a:t>
            </a:r>
            <a:r>
              <a:rPr lang="en-US" sz="2400" dirty="0" err="1" smtClean="0"/>
              <a:t>kulit</a:t>
            </a:r>
            <a:r>
              <a:rPr lang="en-US" sz="2400" dirty="0" smtClean="0"/>
              <a:t>. (</a:t>
            </a:r>
            <a:r>
              <a:rPr lang="en-US" sz="2400" dirty="0" err="1" smtClean="0"/>
              <a:t>Penyebab</a:t>
            </a:r>
            <a:r>
              <a:rPr lang="en-US" sz="2400" dirty="0" smtClean="0"/>
              <a:t> </a:t>
            </a:r>
            <a:r>
              <a:rPr lang="en-US" sz="2400" dirty="0" err="1" smtClean="0"/>
              <a:t>orang</a:t>
            </a:r>
            <a:r>
              <a:rPr lang="en-US" sz="2400" dirty="0" smtClean="0"/>
              <a:t> </a:t>
            </a:r>
            <a:r>
              <a:rPr lang="en-US" sz="2400" dirty="0" err="1" smtClean="0"/>
              <a:t>kepanasan</a:t>
            </a:r>
            <a:r>
              <a:rPr lang="en-US" sz="2400" dirty="0" smtClean="0"/>
              <a:t> </a:t>
            </a:r>
            <a:r>
              <a:rPr lang="en-US" sz="2400" dirty="0" err="1" smtClean="0"/>
              <a:t>kelihatan</a:t>
            </a:r>
            <a:r>
              <a:rPr lang="en-US" sz="2400" dirty="0" smtClean="0"/>
              <a:t> </a:t>
            </a:r>
            <a:r>
              <a:rPr lang="en-US" sz="2400" dirty="0" err="1" smtClean="0"/>
              <a:t>berkeringat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wajah</a:t>
            </a:r>
            <a:r>
              <a:rPr lang="en-US" sz="2400" dirty="0" smtClean="0"/>
              <a:t> </a:t>
            </a:r>
            <a:r>
              <a:rPr lang="en-US" sz="2400" dirty="0" err="1" smtClean="0"/>
              <a:t>memerah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457200" y="533400"/>
            <a:ext cx="358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33CC"/>
                </a:solidFill>
                <a:sym typeface="Wingdings" pitchFamily="2" charset="2"/>
              </a:rPr>
              <a:t>Sistem Indera Vertebrata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685800" y="1524000"/>
            <a:ext cx="3505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Ikan memiliki indera gurat sisi, mata, alat pendengaran, dan alat pembau. </a:t>
            </a: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533400" y="1066800"/>
            <a:ext cx="2133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9900"/>
                </a:solidFill>
              </a:rPr>
              <a:t>Indera ikan</a:t>
            </a:r>
            <a:endParaRPr lang="en-US" sz="1600">
              <a:solidFill>
                <a:srgbClr val="009900"/>
              </a:solidFill>
            </a:endParaRP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4800600" y="1524000"/>
            <a:ext cx="3810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Reptil memiliki indera pembau yang tajam, namun penglihatannya kurang berkembang. </a:t>
            </a:r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4495800" y="1066800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9900"/>
                </a:solidFill>
              </a:rPr>
              <a:t>Indera reptil</a:t>
            </a:r>
            <a:endParaRPr lang="en-US" sz="1600">
              <a:solidFill>
                <a:srgbClr val="009900"/>
              </a:solidFill>
            </a:endParaRPr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533400" y="4724400"/>
            <a:ext cx="2895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9900"/>
                </a:solidFill>
              </a:rPr>
              <a:t>Indera amfibi</a:t>
            </a:r>
            <a:endParaRPr lang="en-US" sz="1600">
              <a:solidFill>
                <a:srgbClr val="009900"/>
              </a:solidFill>
            </a:endParaRPr>
          </a:p>
        </p:txBody>
      </p:sp>
      <p:sp>
        <p:nvSpPr>
          <p:cNvPr id="79886" name="Text Box 14"/>
          <p:cNvSpPr txBox="1">
            <a:spLocks noChangeArrowheads="1"/>
          </p:cNvSpPr>
          <p:nvPr/>
        </p:nvSpPr>
        <p:spPr bwMode="auto">
          <a:xfrm>
            <a:off x="762000" y="4191000"/>
            <a:ext cx="3200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/>
              <a:t>Gurat sisi pada ikan. </a:t>
            </a:r>
          </a:p>
        </p:txBody>
      </p:sp>
      <p:pic>
        <p:nvPicPr>
          <p:cNvPr id="79887" name="Picture 15"/>
          <p:cNvPicPr>
            <a:picLocks noChangeAspect="1" noChangeArrowheads="1"/>
          </p:cNvPicPr>
          <p:nvPr/>
        </p:nvPicPr>
        <p:blipFill>
          <a:blip r:embed="rId2" cstate="print"/>
          <a:srcRect l="2942" t="62263" r="2942" b="3773"/>
          <a:stretch>
            <a:fillRect/>
          </a:stretch>
        </p:blipFill>
        <p:spPr bwMode="auto">
          <a:xfrm>
            <a:off x="762000" y="2438400"/>
            <a:ext cx="32004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685800" y="5256213"/>
            <a:ext cx="35052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Katak memiliki kelopak mata dan selaput tidur yang melindungi mata. </a:t>
            </a:r>
          </a:p>
        </p:txBody>
      </p:sp>
      <p:sp>
        <p:nvSpPr>
          <p:cNvPr id="79889" name="Text Box 17"/>
          <p:cNvSpPr txBox="1">
            <a:spLocks noChangeArrowheads="1"/>
          </p:cNvSpPr>
          <p:nvPr/>
        </p:nvSpPr>
        <p:spPr bwMode="auto">
          <a:xfrm>
            <a:off x="4800600" y="3429000"/>
            <a:ext cx="38100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Burung memiliki indera penglihatan dan keseimbangan yang berkembang baik. </a:t>
            </a:r>
          </a:p>
        </p:txBody>
      </p:sp>
      <p:sp>
        <p:nvSpPr>
          <p:cNvPr id="79890" name="Text Box 18"/>
          <p:cNvSpPr txBox="1">
            <a:spLocks noChangeArrowheads="1"/>
          </p:cNvSpPr>
          <p:nvPr/>
        </p:nvSpPr>
        <p:spPr bwMode="auto">
          <a:xfrm>
            <a:off x="4495800" y="2971800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9900"/>
                </a:solidFill>
              </a:rPr>
              <a:t>Indera burung</a:t>
            </a:r>
            <a:endParaRPr lang="en-US" sz="1600">
              <a:solidFill>
                <a:srgbClr val="009900"/>
              </a:solidFill>
            </a:endParaRPr>
          </a:p>
        </p:txBody>
      </p:sp>
      <p:pic>
        <p:nvPicPr>
          <p:cNvPr id="79891" name="Picture 19"/>
          <p:cNvPicPr>
            <a:picLocks noChangeAspect="1" noChangeArrowheads="1"/>
          </p:cNvPicPr>
          <p:nvPr/>
        </p:nvPicPr>
        <p:blipFill>
          <a:blip r:embed="rId3" cstate="print"/>
          <a:srcRect l="7571" t="8362" r="14195" b="21951"/>
          <a:stretch>
            <a:fillRect/>
          </a:stretch>
        </p:blipFill>
        <p:spPr bwMode="auto">
          <a:xfrm>
            <a:off x="4572000" y="4495800"/>
            <a:ext cx="23622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7010400" y="4419600"/>
            <a:ext cx="1905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 err="1"/>
              <a:t>Burung</a:t>
            </a:r>
            <a:r>
              <a:rPr lang="en-US" sz="1400" b="1" dirty="0"/>
              <a:t> </a:t>
            </a:r>
            <a:r>
              <a:rPr lang="en-US" sz="1400" b="1" dirty="0" err="1"/>
              <a:t>memiliki</a:t>
            </a:r>
            <a:r>
              <a:rPr lang="en-US" sz="1400" b="1" dirty="0"/>
              <a:t> </a:t>
            </a:r>
            <a:r>
              <a:rPr lang="en-US" sz="1400" b="1" dirty="0" err="1"/>
              <a:t>indera</a:t>
            </a:r>
            <a:r>
              <a:rPr lang="en-US" sz="1400" b="1" dirty="0"/>
              <a:t> </a:t>
            </a:r>
            <a:r>
              <a:rPr lang="en-US" sz="1400" b="1" dirty="0" err="1"/>
              <a:t>penglihatan</a:t>
            </a:r>
            <a:r>
              <a:rPr lang="en-US" sz="1400" b="1" dirty="0"/>
              <a:t> yang </a:t>
            </a:r>
            <a:r>
              <a:rPr lang="en-US" sz="1400" b="1" dirty="0" err="1"/>
              <a:t>sangat</a:t>
            </a:r>
            <a:r>
              <a:rPr lang="en-US" sz="1400" b="1" dirty="0"/>
              <a:t> </a:t>
            </a:r>
            <a:r>
              <a:rPr lang="en-US" sz="1400" b="1" dirty="0" err="1"/>
              <a:t>baik</a:t>
            </a:r>
            <a:r>
              <a:rPr lang="en-US" sz="1400" b="1" dirty="0"/>
              <a:t> </a:t>
            </a:r>
            <a:r>
              <a:rPr lang="en-US" sz="1400" b="1" dirty="0" err="1"/>
              <a:t>untuk</a:t>
            </a:r>
            <a:r>
              <a:rPr lang="en-US" sz="1400" b="1" dirty="0"/>
              <a:t> </a:t>
            </a:r>
            <a:r>
              <a:rPr lang="en-US" sz="1400" b="1" dirty="0" err="1"/>
              <a:t>melihat</a:t>
            </a:r>
            <a:r>
              <a:rPr lang="en-US" sz="1400" b="1" dirty="0"/>
              <a:t> </a:t>
            </a:r>
            <a:r>
              <a:rPr lang="en-US" sz="1400" b="1" dirty="0" err="1"/>
              <a:t>mangsa</a:t>
            </a:r>
            <a:r>
              <a:rPr lang="en-US" sz="1400" b="1" dirty="0"/>
              <a:t>. </a:t>
            </a:r>
            <a:r>
              <a:rPr lang="en-US" sz="1400" b="1" dirty="0" smtClean="0"/>
              <a:t>Retina </a:t>
            </a:r>
            <a:r>
              <a:rPr lang="en-US" sz="1400" b="1" dirty="0" err="1" smtClean="0"/>
              <a:t>terdapat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banyak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sel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batang</a:t>
            </a:r>
            <a:r>
              <a:rPr lang="en-US" sz="1400" b="1" dirty="0" smtClean="0"/>
              <a:t> (</a:t>
            </a:r>
            <a:r>
              <a:rPr lang="en-US" sz="1400" b="1" dirty="0" err="1" smtClean="0"/>
              <a:t>burung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malam</a:t>
            </a:r>
            <a:r>
              <a:rPr lang="en-US" sz="1400" b="1" dirty="0" smtClean="0"/>
              <a:t>) </a:t>
            </a:r>
            <a:r>
              <a:rPr lang="en-US" sz="1400" b="1" dirty="0" err="1" smtClean="0"/>
              <a:t>dan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sel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kerucut</a:t>
            </a:r>
            <a:r>
              <a:rPr lang="en-US" sz="1400" b="1" dirty="0" smtClean="0"/>
              <a:t> (</a:t>
            </a:r>
            <a:r>
              <a:rPr lang="en-US" sz="1400" b="1" dirty="0" err="1" smtClean="0"/>
              <a:t>burung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siang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p:sp>
        <p:nvSpPr>
          <p:cNvPr id="79893" name="WordArt 21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152400" y="609600"/>
            <a:ext cx="419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33CC"/>
                </a:solidFill>
                <a:sym typeface="Wingdings" pitchFamily="2" charset="2"/>
              </a:rPr>
              <a:t>Sistem Indera Invertebrata</a:t>
            </a: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152400" y="1751013"/>
            <a:ext cx="35052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Cacing pipih memiliki sepasang bintik mata pada bagian anterior tubuhnya. </a:t>
            </a:r>
          </a:p>
        </p:txBody>
      </p:sp>
      <p:sp>
        <p:nvSpPr>
          <p:cNvPr id="78857" name="Text Box 9"/>
          <p:cNvSpPr txBox="1">
            <a:spLocks noChangeArrowheads="1"/>
          </p:cNvSpPr>
          <p:nvPr/>
        </p:nvSpPr>
        <p:spPr bwMode="auto">
          <a:xfrm>
            <a:off x="304800" y="1381125"/>
            <a:ext cx="3124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9900"/>
                </a:solidFill>
              </a:rPr>
              <a:t>Indera cacing pipih</a:t>
            </a:r>
            <a:endParaRPr lang="en-US" sz="1600">
              <a:solidFill>
                <a:srgbClr val="009900"/>
              </a:solidFill>
            </a:endParaRPr>
          </a:p>
        </p:txBody>
      </p:sp>
      <p:sp>
        <p:nvSpPr>
          <p:cNvPr id="78858" name="Text Box 10"/>
          <p:cNvSpPr txBox="1">
            <a:spLocks noChangeArrowheads="1"/>
          </p:cNvSpPr>
          <p:nvPr/>
        </p:nvSpPr>
        <p:spPr bwMode="auto">
          <a:xfrm>
            <a:off x="4343400" y="1828800"/>
            <a:ext cx="3048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Indera cacing tanah berada di permukaan tubuhnya. </a:t>
            </a:r>
          </a:p>
        </p:txBody>
      </p:sp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4038600" y="1371600"/>
            <a:ext cx="327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9900"/>
                </a:solidFill>
              </a:rPr>
              <a:t>Indera cacing tanah</a:t>
            </a:r>
            <a:endParaRPr lang="en-US" sz="1600">
              <a:solidFill>
                <a:srgbClr val="009900"/>
              </a:solidFill>
            </a:endParaRPr>
          </a:p>
        </p:txBody>
      </p:sp>
      <p:pic>
        <p:nvPicPr>
          <p:cNvPr id="78860" name="Picture 12"/>
          <p:cNvPicPr>
            <a:picLocks noChangeAspect="1" noChangeArrowheads="1"/>
          </p:cNvPicPr>
          <p:nvPr/>
        </p:nvPicPr>
        <p:blipFill>
          <a:blip r:embed="rId2" cstate="print"/>
          <a:srcRect l="8664" t="3220" r="1805" b="58148"/>
          <a:stretch>
            <a:fillRect/>
          </a:stretch>
        </p:blipFill>
        <p:spPr bwMode="auto">
          <a:xfrm>
            <a:off x="533400" y="2819400"/>
            <a:ext cx="2362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61" name="Picture 13"/>
          <p:cNvPicPr>
            <a:picLocks noChangeAspect="1" noChangeArrowheads="1"/>
          </p:cNvPicPr>
          <p:nvPr/>
        </p:nvPicPr>
        <p:blipFill>
          <a:blip r:embed="rId2" cstate="print"/>
          <a:srcRect l="5775" t="56339" r="1805"/>
          <a:stretch>
            <a:fillRect/>
          </a:stretch>
        </p:blipFill>
        <p:spPr bwMode="auto">
          <a:xfrm>
            <a:off x="4267200" y="2514600"/>
            <a:ext cx="24384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62" name="Picture 14"/>
          <p:cNvPicPr>
            <a:picLocks noChangeAspect="1" noChangeArrowheads="1"/>
          </p:cNvPicPr>
          <p:nvPr/>
        </p:nvPicPr>
        <p:blipFill>
          <a:blip r:embed="rId3" cstate="print"/>
          <a:srcRect l="2942" t="3773" r="2942" b="49057"/>
          <a:stretch>
            <a:fillRect/>
          </a:stretch>
        </p:blipFill>
        <p:spPr bwMode="auto">
          <a:xfrm>
            <a:off x="4286250" y="4800600"/>
            <a:ext cx="2438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8863" name="Text Box 15"/>
          <p:cNvSpPr txBox="1">
            <a:spLocks noChangeArrowheads="1"/>
          </p:cNvSpPr>
          <p:nvPr/>
        </p:nvSpPr>
        <p:spPr bwMode="auto">
          <a:xfrm>
            <a:off x="609600" y="5759450"/>
            <a:ext cx="3429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Serangga memiliki indera penglihatan. </a:t>
            </a:r>
          </a:p>
        </p:txBody>
      </p:sp>
      <p:sp>
        <p:nvSpPr>
          <p:cNvPr id="78864" name="Text Box 16"/>
          <p:cNvSpPr txBox="1">
            <a:spLocks noChangeArrowheads="1"/>
          </p:cNvSpPr>
          <p:nvPr/>
        </p:nvSpPr>
        <p:spPr bwMode="auto">
          <a:xfrm>
            <a:off x="304800" y="5105400"/>
            <a:ext cx="2895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9900"/>
                </a:solidFill>
              </a:rPr>
              <a:t>Indera serangga</a:t>
            </a:r>
            <a:endParaRPr lang="en-US" sz="1600">
              <a:solidFill>
                <a:srgbClr val="009900"/>
              </a:solidFill>
            </a:endParaRPr>
          </a:p>
        </p:txBody>
      </p:sp>
      <p:sp>
        <p:nvSpPr>
          <p:cNvPr id="78865" name="Text Box 17"/>
          <p:cNvSpPr txBox="1">
            <a:spLocks noChangeArrowheads="1"/>
          </p:cNvSpPr>
          <p:nvPr/>
        </p:nvSpPr>
        <p:spPr bwMode="auto">
          <a:xfrm>
            <a:off x="6858000" y="5715000"/>
            <a:ext cx="19812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/>
              <a:t>Mata majemuk pada serangga. </a:t>
            </a:r>
          </a:p>
        </p:txBody>
      </p:sp>
      <p:sp>
        <p:nvSpPr>
          <p:cNvPr id="78866" name="WordArt 18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228600" y="3200400"/>
            <a:ext cx="297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33CC"/>
                </a:solidFill>
                <a:sym typeface="Wingdings" pitchFamily="2" charset="2"/>
              </a:rPr>
              <a:t>Hormon Manusia</a:t>
            </a:r>
          </a:p>
        </p:txBody>
      </p:sp>
      <p:graphicFrame>
        <p:nvGraphicFramePr>
          <p:cNvPr id="90123" name="Object 11"/>
          <p:cNvGraphicFramePr>
            <a:graphicFrameLocks noChangeAspect="1"/>
          </p:cNvGraphicFramePr>
          <p:nvPr/>
        </p:nvGraphicFramePr>
        <p:xfrm>
          <a:off x="3048000" y="914400"/>
          <a:ext cx="3479800" cy="4584700"/>
        </p:xfrm>
        <a:graphic>
          <a:graphicData uri="http://schemas.openxmlformats.org/presentationml/2006/ole">
            <p:oleObj spid="_x0000_s90123" name="Image" r:id="rId3" imgW="3479365" imgH="4812698" progId="">
              <p:embed/>
            </p:oleObj>
          </a:graphicData>
        </a:graphic>
      </p:graphicFrame>
      <p:sp>
        <p:nvSpPr>
          <p:cNvPr id="90124" name="Text Box 12"/>
          <p:cNvSpPr txBox="1">
            <a:spLocks noChangeArrowheads="1"/>
          </p:cNvSpPr>
          <p:nvPr/>
        </p:nvSpPr>
        <p:spPr bwMode="auto">
          <a:xfrm>
            <a:off x="2743200" y="6019800"/>
            <a:ext cx="3581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Kelenjar endokrin pada manusia. </a:t>
            </a:r>
          </a:p>
        </p:txBody>
      </p:sp>
      <p:sp>
        <p:nvSpPr>
          <p:cNvPr id="90131" name="WordArt 19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  <p:sp>
        <p:nvSpPr>
          <p:cNvPr id="90132" name="Text Box 20"/>
          <p:cNvSpPr txBox="1">
            <a:spLocks noChangeArrowheads="1"/>
          </p:cNvSpPr>
          <p:nvPr/>
        </p:nvSpPr>
        <p:spPr bwMode="auto">
          <a:xfrm>
            <a:off x="304800" y="4572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FF33CC"/>
                </a:solidFill>
                <a:sym typeface="Wingdings" pitchFamily="2" charset="2"/>
              </a:rPr>
              <a:t>Sistem Hormon</a:t>
            </a:r>
            <a:endParaRPr lang="en-US" sz="2400" b="1"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457200" y="609600"/>
            <a:ext cx="3048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id-ID" sz="2000" b="1" dirty="0" smtClean="0">
              <a:solidFill>
                <a:srgbClr val="FF33CC"/>
              </a:solidFill>
              <a:sym typeface="Wingdings" pitchFamily="2" charset="2"/>
            </a:endParaRPr>
          </a:p>
          <a:p>
            <a:pPr>
              <a:spcBef>
                <a:spcPct val="50000"/>
              </a:spcBef>
            </a:pPr>
            <a:endParaRPr lang="en-US" sz="2000" b="1" dirty="0">
              <a:solidFill>
                <a:srgbClr val="FF33CC"/>
              </a:solidFill>
              <a:sym typeface="Wingdings" pitchFamily="2" charset="2"/>
            </a:endParaRPr>
          </a:p>
        </p:txBody>
      </p:sp>
      <p:pic>
        <p:nvPicPr>
          <p:cNvPr id="58378" name="Picture 10"/>
          <p:cNvPicPr>
            <a:picLocks noChangeAspect="1" noChangeArrowheads="1"/>
          </p:cNvPicPr>
          <p:nvPr/>
        </p:nvPicPr>
        <p:blipFill>
          <a:blip r:embed="rId2" cstate="print"/>
          <a:srcRect t="3018" r="3030"/>
          <a:stretch>
            <a:fillRect/>
          </a:stretch>
        </p:blipFill>
        <p:spPr bwMode="auto">
          <a:xfrm>
            <a:off x="3733800" y="1524000"/>
            <a:ext cx="49530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3962400" y="4845050"/>
            <a:ext cx="45720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Reaksi terhadap rangsangan melalui resptor, sistem saraf, dan efektor. </a:t>
            </a:r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533400" y="1685925"/>
            <a:ext cx="29718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Untuk bereaksi terhadap rangsangan, tubuh memerlukan 3 komponen yaitu: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Reseptor 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Sistem saraf 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Efektor </a:t>
            </a:r>
          </a:p>
        </p:txBody>
      </p:sp>
      <p:sp>
        <p:nvSpPr>
          <p:cNvPr id="58381" name="WordArt 13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762000" y="457200"/>
            <a:ext cx="297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Kelenjar hipofisis</a:t>
            </a:r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2" cstate="print"/>
          <a:srcRect l="6001" t="6102" r="7921" b="2441"/>
          <a:stretch>
            <a:fillRect/>
          </a:stretch>
        </p:blipFill>
        <p:spPr bwMode="auto">
          <a:xfrm>
            <a:off x="304800" y="914400"/>
            <a:ext cx="39655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8" name="Picture 8"/>
          <p:cNvPicPr>
            <a:picLocks noChangeAspect="1" noChangeArrowheads="1"/>
          </p:cNvPicPr>
          <p:nvPr/>
        </p:nvPicPr>
        <p:blipFill>
          <a:blip r:embed="rId3" cstate="print"/>
          <a:srcRect l="2240" t="8192" r="4478" b="23593"/>
          <a:stretch>
            <a:fillRect/>
          </a:stretch>
        </p:blipFill>
        <p:spPr bwMode="auto">
          <a:xfrm>
            <a:off x="304800" y="3352800"/>
            <a:ext cx="38020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2169" name="Text Box 9"/>
          <p:cNvSpPr txBox="1">
            <a:spLocks noChangeArrowheads="1"/>
          </p:cNvSpPr>
          <p:nvPr/>
        </p:nvSpPr>
        <p:spPr bwMode="auto">
          <a:xfrm>
            <a:off x="304800" y="5715000"/>
            <a:ext cx="39624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Hormon yang dihasilkan hipofisis dan organ targetnya: (a) lobus anterior dan (b) lobus posterior. </a:t>
            </a:r>
          </a:p>
        </p:txBody>
      </p:sp>
      <p:sp>
        <p:nvSpPr>
          <p:cNvPr id="92170" name="Text Box 10"/>
          <p:cNvSpPr txBox="1"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(a)</a:t>
            </a:r>
          </a:p>
        </p:txBody>
      </p:sp>
      <p:sp>
        <p:nvSpPr>
          <p:cNvPr id="92171" name="Text Box 11"/>
          <p:cNvSpPr txBox="1">
            <a:spLocks noChangeArrowheads="1"/>
          </p:cNvSpPr>
          <p:nvPr/>
        </p:nvSpPr>
        <p:spPr bwMode="auto">
          <a:xfrm>
            <a:off x="3886200" y="5410200"/>
            <a:ext cx="45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(b)</a:t>
            </a:r>
          </a:p>
        </p:txBody>
      </p:sp>
      <p:sp>
        <p:nvSpPr>
          <p:cNvPr id="92172" name="Text Box 12"/>
          <p:cNvSpPr txBox="1">
            <a:spLocks noChangeArrowheads="1"/>
          </p:cNvSpPr>
          <p:nvPr/>
        </p:nvSpPr>
        <p:spPr bwMode="auto">
          <a:xfrm>
            <a:off x="5029200" y="457200"/>
            <a:ext cx="3581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Kelenjar tiroid dan paratiroid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92173" name="Text Box 13"/>
          <p:cNvSpPr txBox="1">
            <a:spLocks noChangeArrowheads="1"/>
          </p:cNvSpPr>
          <p:nvPr/>
        </p:nvSpPr>
        <p:spPr bwMode="auto">
          <a:xfrm>
            <a:off x="4724400" y="4038600"/>
            <a:ext cx="3962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/>
              <a:t>Kelenjar tiroid dan paratiroid. </a:t>
            </a:r>
          </a:p>
        </p:txBody>
      </p:sp>
      <p:pic>
        <p:nvPicPr>
          <p:cNvPr id="92174" name="Picture 14"/>
          <p:cNvPicPr>
            <a:picLocks noChangeAspect="1" noChangeArrowheads="1"/>
          </p:cNvPicPr>
          <p:nvPr/>
        </p:nvPicPr>
        <p:blipFill>
          <a:blip r:embed="rId4" cstate="print"/>
          <a:srcRect l="7869" t="6131" b="17241"/>
          <a:stretch>
            <a:fillRect/>
          </a:stretch>
        </p:blipFill>
        <p:spPr bwMode="auto">
          <a:xfrm>
            <a:off x="4876800" y="1524000"/>
            <a:ext cx="3581400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2175" name="Text Box 15"/>
          <p:cNvSpPr txBox="1">
            <a:spLocks noChangeArrowheads="1"/>
          </p:cNvSpPr>
          <p:nvPr/>
        </p:nvSpPr>
        <p:spPr bwMode="auto">
          <a:xfrm>
            <a:off x="5029200" y="4800600"/>
            <a:ext cx="33528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Kelenjar suprarenalis </a:t>
            </a:r>
          </a:p>
          <a:p>
            <a:pPr>
              <a:spcBef>
                <a:spcPct val="50000"/>
              </a:spcBef>
            </a:pPr>
            <a:r>
              <a:rPr lang="en-US" b="1">
                <a:sym typeface="Wingdings" pitchFamily="2" charset="2"/>
              </a:rPr>
              <a:t> menghasilkan adrenalin dan noradrenalin </a:t>
            </a:r>
            <a:endParaRPr lang="en-US"/>
          </a:p>
        </p:txBody>
      </p:sp>
      <p:sp>
        <p:nvSpPr>
          <p:cNvPr id="92176" name="WordArt 16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Kelainan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Kelenjar</a:t>
            </a:r>
            <a:r>
              <a:rPr lang="en-US" dirty="0" smtClean="0"/>
              <a:t> </a:t>
            </a:r>
            <a:r>
              <a:rPr lang="en-US" dirty="0" err="1" smtClean="0"/>
              <a:t>Hipofisis</a:t>
            </a:r>
            <a:r>
              <a:rPr lang="en-US" dirty="0" smtClean="0"/>
              <a:t> 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Hipersekresi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	</a:t>
            </a:r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dirty="0" err="1" smtClean="0"/>
              <a:t>gigantisme</a:t>
            </a:r>
            <a:endParaRPr lang="en-US" dirty="0" smtClean="0"/>
          </a:p>
          <a:p>
            <a:pPr marL="514350" indent="-514350">
              <a:buAutoNum type="arabicPeriod" startAt="2"/>
            </a:pPr>
            <a:r>
              <a:rPr lang="en-US" dirty="0" err="1" smtClean="0"/>
              <a:t>Hiposekresi</a:t>
            </a:r>
            <a:r>
              <a:rPr lang="en-US" dirty="0" smtClean="0"/>
              <a:t> </a:t>
            </a:r>
          </a:p>
          <a:p>
            <a:pPr marL="514350" indent="-514350">
              <a:buNone/>
            </a:pPr>
            <a:r>
              <a:rPr lang="en-US" dirty="0" smtClean="0"/>
              <a:t>	</a:t>
            </a:r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dirty="0" err="1" smtClean="0"/>
              <a:t>kretinisme</a:t>
            </a:r>
            <a:endParaRPr lang="en-US" dirty="0" smtClean="0"/>
          </a:p>
          <a:p>
            <a:pPr marL="514350" indent="-514350">
              <a:buAutoNum type="arabicPeriod" startAt="3"/>
            </a:pPr>
            <a:r>
              <a:rPr lang="en-US" dirty="0" err="1" smtClean="0"/>
              <a:t>Hipersekresi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orang</a:t>
            </a:r>
            <a:r>
              <a:rPr lang="en-US" dirty="0" smtClean="0"/>
              <a:t> </a:t>
            </a:r>
            <a:r>
              <a:rPr lang="en-US" dirty="0" err="1" smtClean="0"/>
              <a:t>dewasa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	</a:t>
            </a:r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dirty="0" err="1" smtClean="0"/>
              <a:t>akromegali</a:t>
            </a:r>
            <a:r>
              <a:rPr lang="en-US" dirty="0" smtClean="0"/>
              <a:t> (</a:t>
            </a:r>
            <a:r>
              <a:rPr lang="en-US" dirty="0" err="1" smtClean="0"/>
              <a:t>tulang</a:t>
            </a:r>
            <a:r>
              <a:rPr lang="en-US" dirty="0" smtClean="0"/>
              <a:t> </a:t>
            </a:r>
            <a:r>
              <a:rPr lang="en-US" dirty="0" err="1" smtClean="0"/>
              <a:t>bengkak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samping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4563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Kelenjar</a:t>
            </a:r>
            <a:r>
              <a:rPr lang="en-US" dirty="0" smtClean="0"/>
              <a:t> </a:t>
            </a:r>
            <a:r>
              <a:rPr lang="en-US" dirty="0" err="1" smtClean="0"/>
              <a:t>tiroid</a:t>
            </a:r>
            <a:r>
              <a:rPr lang="en-US" dirty="0" smtClean="0"/>
              <a:t> :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Hipersekresi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	</a:t>
            </a:r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dirty="0" err="1" smtClean="0"/>
              <a:t>morbus</a:t>
            </a:r>
            <a:r>
              <a:rPr lang="en-US" dirty="0" smtClean="0"/>
              <a:t> </a:t>
            </a:r>
            <a:r>
              <a:rPr lang="en-US" dirty="0" err="1" smtClean="0"/>
              <a:t>basedowi</a:t>
            </a:r>
            <a:r>
              <a:rPr lang="en-US" dirty="0" smtClean="0"/>
              <a:t> (</a:t>
            </a:r>
            <a:r>
              <a:rPr lang="en-US" dirty="0" err="1" smtClean="0"/>
              <a:t>hiperaktif</a:t>
            </a:r>
            <a:r>
              <a:rPr lang="en-US" dirty="0" smtClean="0"/>
              <a:t>, </a:t>
            </a:r>
            <a:r>
              <a:rPr lang="en-US" dirty="0" err="1" smtClean="0"/>
              <a:t>badan</a:t>
            </a:r>
            <a:r>
              <a:rPr lang="en-US" dirty="0" smtClean="0"/>
              <a:t> </a:t>
            </a:r>
            <a:r>
              <a:rPr lang="en-US" dirty="0" err="1" smtClean="0"/>
              <a:t>kurus</a:t>
            </a:r>
            <a:r>
              <a:rPr lang="en-US" dirty="0" smtClean="0"/>
              <a:t>)</a:t>
            </a:r>
          </a:p>
          <a:p>
            <a:pPr marL="514350" indent="-514350">
              <a:buAutoNum type="arabicPeriod" startAt="2"/>
            </a:pPr>
            <a:r>
              <a:rPr lang="en-US" dirty="0" err="1" smtClean="0"/>
              <a:t>Hiposekresi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	</a:t>
            </a:r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dirty="0" err="1" smtClean="0"/>
              <a:t>miksodema</a:t>
            </a:r>
            <a:r>
              <a:rPr lang="en-US" dirty="0" smtClean="0"/>
              <a:t> (</a:t>
            </a:r>
            <a:r>
              <a:rPr lang="en-US" dirty="0" err="1" smtClean="0"/>
              <a:t>obesitas</a:t>
            </a:r>
            <a:r>
              <a:rPr lang="en-US" dirty="0" smtClean="0"/>
              <a:t>, </a:t>
            </a:r>
            <a:r>
              <a:rPr lang="en-US" dirty="0" err="1" smtClean="0"/>
              <a:t>kecerdasan</a:t>
            </a:r>
            <a:r>
              <a:rPr lang="en-US" dirty="0" smtClean="0"/>
              <a:t> </a:t>
            </a:r>
            <a:r>
              <a:rPr lang="en-US" dirty="0" err="1" smtClean="0"/>
              <a:t>menurun</a:t>
            </a:r>
            <a:r>
              <a:rPr lang="en-US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Kelainan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</a:t>
            </a:r>
            <a:r>
              <a:rPr lang="en-US" dirty="0" err="1" smtClean="0"/>
              <a:t>tiroksin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Hipersekresi</a:t>
            </a:r>
            <a:r>
              <a:rPr lang="en-US" dirty="0" smtClean="0"/>
              <a:t> </a:t>
            </a:r>
          </a:p>
          <a:p>
            <a:pPr marL="514350" indent="-514350">
              <a:buNone/>
            </a:pPr>
            <a:r>
              <a:rPr lang="en-US" dirty="0" smtClean="0"/>
              <a:t>	</a:t>
            </a:r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dirty="0" err="1" smtClean="0"/>
              <a:t>virilisme</a:t>
            </a:r>
            <a:r>
              <a:rPr lang="en-US" dirty="0" smtClean="0"/>
              <a:t> (</a:t>
            </a:r>
            <a:r>
              <a:rPr lang="en-US" dirty="0" err="1" smtClean="0"/>
              <a:t>timbul</a:t>
            </a:r>
            <a:r>
              <a:rPr lang="en-US" dirty="0" smtClean="0"/>
              <a:t> </a:t>
            </a:r>
            <a:r>
              <a:rPr lang="en-US" dirty="0" err="1" smtClean="0"/>
              <a:t>ciri-ciri</a:t>
            </a:r>
            <a:r>
              <a:rPr lang="en-US" dirty="0" smtClean="0"/>
              <a:t> </a:t>
            </a:r>
            <a:r>
              <a:rPr lang="en-US" dirty="0" err="1" smtClean="0"/>
              <a:t>kelamin</a:t>
            </a:r>
            <a:r>
              <a:rPr lang="en-US" dirty="0" smtClean="0"/>
              <a:t> </a:t>
            </a:r>
            <a:r>
              <a:rPr lang="en-US" dirty="0" err="1" smtClean="0"/>
              <a:t>sekunder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pria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wanita</a:t>
            </a:r>
            <a:r>
              <a:rPr lang="en-US" dirty="0" smtClean="0"/>
              <a:t>)</a:t>
            </a:r>
          </a:p>
          <a:p>
            <a:pPr marL="514350" indent="-514350">
              <a:buAutoNum type="arabicPeriod" startAt="2"/>
            </a:pPr>
            <a:r>
              <a:rPr lang="en-US" dirty="0" err="1" smtClean="0"/>
              <a:t>Hiposekresi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	</a:t>
            </a:r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dirty="0" err="1" smtClean="0"/>
              <a:t>addison</a:t>
            </a:r>
            <a:r>
              <a:rPr lang="en-US" dirty="0" smtClean="0"/>
              <a:t> (</a:t>
            </a:r>
            <a:r>
              <a:rPr lang="en-US" dirty="0" err="1" smtClean="0"/>
              <a:t>kulit</a:t>
            </a:r>
            <a:r>
              <a:rPr lang="en-US" dirty="0" smtClean="0"/>
              <a:t> </a:t>
            </a:r>
            <a:r>
              <a:rPr lang="en-US" dirty="0" err="1" smtClean="0"/>
              <a:t>memerah</a:t>
            </a:r>
            <a:r>
              <a:rPr lang="en-US" dirty="0" smtClean="0"/>
              <a:t>, </a:t>
            </a:r>
            <a:r>
              <a:rPr lang="en-US" dirty="0" err="1" smtClean="0"/>
              <a:t>mengakibatkan</a:t>
            </a:r>
            <a:r>
              <a:rPr lang="en-US" dirty="0" smtClean="0"/>
              <a:t> </a:t>
            </a:r>
            <a:r>
              <a:rPr lang="en-US" dirty="0" err="1" smtClean="0"/>
              <a:t>kematian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6096000" y="5791200"/>
            <a:ext cx="27432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Kontrol homeostatik pada metabolisme glukosa oleh hormon insulin dan glukagon. </a:t>
            </a:r>
          </a:p>
        </p:txBody>
      </p:sp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533400" y="381000"/>
            <a:ext cx="441960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Kelenjar pankreas</a:t>
            </a:r>
            <a:r>
              <a:rPr lang="en-US" sz="2400" b="1">
                <a:solidFill>
                  <a:srgbClr val="D60093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b="1">
                <a:sym typeface="Wingdings" pitchFamily="2" charset="2"/>
              </a:rPr>
              <a:t> menghasilkan insulin dan glukagon</a:t>
            </a:r>
            <a:endParaRPr lang="en-US"/>
          </a:p>
        </p:txBody>
      </p:sp>
      <p:pic>
        <p:nvPicPr>
          <p:cNvPr id="91150" name="Picture 14"/>
          <p:cNvPicPr>
            <a:picLocks noChangeAspect="1" noChangeArrowheads="1"/>
          </p:cNvPicPr>
          <p:nvPr/>
        </p:nvPicPr>
        <p:blipFill>
          <a:blip r:embed="rId2" cstate="print"/>
          <a:srcRect l="1904" t="3784" r="3506"/>
          <a:stretch>
            <a:fillRect/>
          </a:stretch>
        </p:blipFill>
        <p:spPr bwMode="auto">
          <a:xfrm>
            <a:off x="533400" y="1295400"/>
            <a:ext cx="53609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1151" name="WordArt 15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Kelainan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insulin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Hiposekresi</a:t>
            </a:r>
            <a:r>
              <a:rPr lang="en-US" dirty="0" smtClean="0"/>
              <a:t> </a:t>
            </a:r>
          </a:p>
          <a:p>
            <a:pPr marL="514350" indent="-514350">
              <a:buNone/>
            </a:pPr>
            <a:r>
              <a:rPr lang="en-US" dirty="0" smtClean="0"/>
              <a:t>	</a:t>
            </a:r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i="1" dirty="0" smtClean="0"/>
              <a:t>Diabetes mellitus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533400" y="4572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Ovarium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914400" y="6248400"/>
            <a:ext cx="327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Hormon pada ovarium.</a:t>
            </a:r>
          </a:p>
        </p:txBody>
      </p:sp>
      <p:pic>
        <p:nvPicPr>
          <p:cNvPr id="93191" name="Picture 7"/>
          <p:cNvPicPr>
            <a:picLocks noChangeAspect="1" noChangeArrowheads="1"/>
          </p:cNvPicPr>
          <p:nvPr/>
        </p:nvPicPr>
        <p:blipFill>
          <a:blip r:embed="rId2" cstate="print"/>
          <a:srcRect l="3847" r="5385"/>
          <a:stretch>
            <a:fillRect/>
          </a:stretch>
        </p:blipFill>
        <p:spPr bwMode="auto">
          <a:xfrm>
            <a:off x="76200" y="990600"/>
            <a:ext cx="484505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3192" name="Text Box 8"/>
          <p:cNvSpPr txBox="1">
            <a:spLocks noChangeArrowheads="1"/>
          </p:cNvSpPr>
          <p:nvPr/>
        </p:nvSpPr>
        <p:spPr bwMode="auto">
          <a:xfrm>
            <a:off x="5213350" y="457200"/>
            <a:ext cx="1187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Testis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93193" name="Text Box 9"/>
          <p:cNvSpPr txBox="1">
            <a:spLocks noChangeArrowheads="1"/>
          </p:cNvSpPr>
          <p:nvPr/>
        </p:nvSpPr>
        <p:spPr bwMode="auto">
          <a:xfrm>
            <a:off x="5594350" y="6248400"/>
            <a:ext cx="3276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Hormon pada testis. </a:t>
            </a:r>
          </a:p>
        </p:txBody>
      </p:sp>
      <p:sp>
        <p:nvSpPr>
          <p:cNvPr id="93195" name="WordArt 11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  <p:pic>
        <p:nvPicPr>
          <p:cNvPr id="9319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524000"/>
            <a:ext cx="4038600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Kelainan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gonad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Hiposekresi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wanita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	</a:t>
            </a:r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dirty="0" err="1" smtClean="0"/>
              <a:t>gangguan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menstruasi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		   </a:t>
            </a:r>
            <a:r>
              <a:rPr lang="en-US" dirty="0" err="1" smtClean="0"/>
              <a:t>timbul</a:t>
            </a:r>
            <a:r>
              <a:rPr lang="en-US" dirty="0" smtClean="0"/>
              <a:t> </a:t>
            </a:r>
            <a:r>
              <a:rPr lang="en-US" dirty="0" err="1" smtClean="0"/>
              <a:t>kanker</a:t>
            </a:r>
            <a:endParaRPr lang="en-US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Hubungan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saraf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Hormon</a:t>
            </a:r>
            <a:r>
              <a:rPr lang="en-US" dirty="0" smtClean="0"/>
              <a:t> </a:t>
            </a:r>
            <a:r>
              <a:rPr lang="en-US" dirty="0" err="1" smtClean="0"/>
              <a:t>bekerja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saraf</a:t>
            </a:r>
            <a:endParaRPr lang="en-US" dirty="0" smtClean="0"/>
          </a:p>
          <a:p>
            <a:r>
              <a:rPr lang="en-US" dirty="0" err="1" smtClean="0"/>
              <a:t>Hormon</a:t>
            </a:r>
            <a:r>
              <a:rPr lang="en-US" dirty="0" smtClean="0"/>
              <a:t> </a:t>
            </a:r>
            <a:r>
              <a:rPr lang="en-US" dirty="0" err="1" smtClean="0"/>
              <a:t>mempengaruhi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organ yang </a:t>
            </a:r>
            <a:r>
              <a:rPr lang="en-US" dirty="0" err="1" smtClean="0"/>
              <a:t>sifatnya</a:t>
            </a:r>
            <a:r>
              <a:rPr lang="en-US" dirty="0" smtClean="0"/>
              <a:t> </a:t>
            </a:r>
            <a:r>
              <a:rPr lang="en-US" dirty="0" err="1" smtClean="0"/>
              <a:t>spesifik</a:t>
            </a:r>
            <a:endParaRPr lang="en-US" dirty="0" smtClean="0"/>
          </a:p>
          <a:p>
            <a:r>
              <a:rPr lang="en-US" dirty="0" err="1" smtClean="0"/>
              <a:t>Pengaruh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secepat</a:t>
            </a:r>
            <a:r>
              <a:rPr lang="en-US" dirty="0" smtClean="0"/>
              <a:t> </a:t>
            </a:r>
            <a:r>
              <a:rPr lang="en-US" dirty="0" err="1" smtClean="0"/>
              <a:t>pengaruh</a:t>
            </a:r>
            <a:r>
              <a:rPr lang="en-US" dirty="0" smtClean="0"/>
              <a:t> </a:t>
            </a:r>
            <a:r>
              <a:rPr lang="en-US" dirty="0" err="1" smtClean="0"/>
              <a:t>saraf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Text Box 3"/>
          <p:cNvSpPr txBox="1">
            <a:spLocks noChangeArrowheads="1"/>
          </p:cNvSpPr>
          <p:nvPr/>
        </p:nvSpPr>
        <p:spPr bwMode="auto">
          <a:xfrm>
            <a:off x="228600" y="3810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FF33CC"/>
                </a:solidFill>
                <a:sym typeface="Wingdings" pitchFamily="2" charset="2"/>
              </a:rPr>
              <a:t>Sistem Hormon</a:t>
            </a:r>
            <a:endParaRPr lang="en-US" sz="2400" b="1">
              <a:sym typeface="Wingdings" pitchFamily="2" charset="2"/>
            </a:endParaRP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381000" y="25146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99FF"/>
                </a:solidFill>
                <a:sym typeface="Wingdings" pitchFamily="2" charset="2"/>
              </a:rPr>
              <a:t>Hormon Invertebrata</a:t>
            </a:r>
          </a:p>
        </p:txBody>
      </p:sp>
      <p:sp>
        <p:nvSpPr>
          <p:cNvPr id="89103" name="Text Box 15"/>
          <p:cNvSpPr txBox="1">
            <a:spLocks noChangeArrowheads="1"/>
          </p:cNvSpPr>
          <p:nvPr/>
        </p:nvSpPr>
        <p:spPr bwMode="auto">
          <a:xfrm>
            <a:off x="381000" y="3048000"/>
            <a:ext cx="35052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Invertebrata misalnya serangga menghasilkan hormon otak, hormon ekdison, dan hormon juvenil. </a:t>
            </a:r>
          </a:p>
        </p:txBody>
      </p:sp>
      <p:pic>
        <p:nvPicPr>
          <p:cNvPr id="89104" name="Picture 16"/>
          <p:cNvPicPr>
            <a:picLocks noChangeAspect="1" noChangeArrowheads="1"/>
          </p:cNvPicPr>
          <p:nvPr/>
        </p:nvPicPr>
        <p:blipFill>
          <a:blip r:embed="rId2" cstate="print"/>
          <a:srcRect t="2361" r="4694" b="3246"/>
          <a:stretch>
            <a:fillRect/>
          </a:stretch>
        </p:blipFill>
        <p:spPr bwMode="auto">
          <a:xfrm>
            <a:off x="5410200" y="1400175"/>
            <a:ext cx="2514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9105" name="Text Box 17"/>
          <p:cNvSpPr txBox="1">
            <a:spLocks noChangeArrowheads="1"/>
          </p:cNvSpPr>
          <p:nvPr/>
        </p:nvSpPr>
        <p:spPr bwMode="auto">
          <a:xfrm>
            <a:off x="4876800" y="4448175"/>
            <a:ext cx="3581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Pergantian kulit pada serangga yang dipengaruhi oleh hormon. </a:t>
            </a:r>
          </a:p>
        </p:txBody>
      </p:sp>
      <p:sp>
        <p:nvSpPr>
          <p:cNvPr id="89106" name="Text Box 18"/>
          <p:cNvSpPr txBox="1">
            <a:spLocks noChangeArrowheads="1"/>
          </p:cNvSpPr>
          <p:nvPr/>
        </p:nvSpPr>
        <p:spPr bwMode="auto">
          <a:xfrm>
            <a:off x="381000" y="46482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99FF"/>
                </a:solidFill>
                <a:sym typeface="Wingdings" pitchFamily="2" charset="2"/>
              </a:rPr>
              <a:t>Hormon Vertebrata</a:t>
            </a:r>
          </a:p>
        </p:txBody>
      </p:sp>
      <p:sp>
        <p:nvSpPr>
          <p:cNvPr id="89107" name="Text Box 19"/>
          <p:cNvSpPr txBox="1">
            <a:spLocks noChangeArrowheads="1"/>
          </p:cNvSpPr>
          <p:nvPr/>
        </p:nvSpPr>
        <p:spPr bwMode="auto">
          <a:xfrm>
            <a:off x="381000" y="5256213"/>
            <a:ext cx="37338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Umumnya hormon yang dihasilkan vertebrata hampir sama dengan hormon yang dihasilkan manusia. </a:t>
            </a:r>
          </a:p>
        </p:txBody>
      </p:sp>
      <p:sp>
        <p:nvSpPr>
          <p:cNvPr id="89108" name="Text Box 20"/>
          <p:cNvSpPr txBox="1">
            <a:spLocks noChangeArrowheads="1"/>
          </p:cNvSpPr>
          <p:nvPr/>
        </p:nvSpPr>
        <p:spPr bwMode="auto">
          <a:xfrm>
            <a:off x="381000" y="914400"/>
            <a:ext cx="36576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0099FF"/>
                </a:solidFill>
                <a:sym typeface="Wingdings" pitchFamily="2" charset="2"/>
              </a:rPr>
              <a:t>Hormon </a:t>
            </a:r>
          </a:p>
          <a:p>
            <a:pPr>
              <a:spcBef>
                <a:spcPct val="50000"/>
              </a:spcBef>
            </a:pPr>
            <a:r>
              <a:rPr lang="en-US">
                <a:sym typeface="Wingdings" pitchFamily="2" charset="2"/>
              </a:rPr>
              <a:t> berfungsi dalam mengatur homeostasis,   metabolisme, reproduksi, dan tingkah laku.</a:t>
            </a:r>
            <a:endParaRPr lang="en-US">
              <a:solidFill>
                <a:srgbClr val="0099FF"/>
              </a:solidFill>
              <a:sym typeface="Wingdings" pitchFamily="2" charset="2"/>
            </a:endParaRPr>
          </a:p>
        </p:txBody>
      </p:sp>
      <p:sp>
        <p:nvSpPr>
          <p:cNvPr id="89109" name="WordArt 21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86" descr="55b67a8e48a6eac7f3196034ab70f65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  <a:noFill/>
        </p:spPr>
        <p:txBody>
          <a:bodyPr/>
          <a:lstStyle/>
          <a:p>
            <a:pPr algn="ctr">
              <a:buNone/>
            </a:pPr>
            <a:r>
              <a:rPr lang="id-ID" sz="8000" dirty="0" smtClean="0">
                <a:latin typeface="Harrington" pitchFamily="82" charset="0"/>
              </a:rPr>
              <a:t>Terima Kasih</a:t>
            </a:r>
            <a:endParaRPr lang="id-ID" sz="8000" dirty="0">
              <a:latin typeface="Harrington" pitchFamily="8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339725" y="609600"/>
            <a:ext cx="11842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accent2"/>
                </a:solidFill>
              </a:rPr>
              <a:t>Neuron</a:t>
            </a:r>
          </a:p>
        </p:txBody>
      </p:sp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609600" y="1066800"/>
          <a:ext cx="4826000" cy="5105400"/>
        </p:xfrm>
        <a:graphic>
          <a:graphicData uri="http://schemas.openxmlformats.org/presentationml/2006/ole">
            <p:oleObj spid="_x0000_s47112" name="Image" r:id="rId3" imgW="4609524" imgH="4876190" progId="">
              <p:embed/>
            </p:oleObj>
          </a:graphicData>
        </a:graphic>
      </p:graphicFrame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5638800" y="1905000"/>
            <a:ext cx="2971800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Bagian-bagian neuron: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Badan sel  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Dendrit  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Akson</a:t>
            </a:r>
          </a:p>
        </p:txBody>
      </p:sp>
      <p:sp>
        <p:nvSpPr>
          <p:cNvPr id="47114" name="WordArt 10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381000" y="609600"/>
            <a:ext cx="350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Macam-macam neuron</a:t>
            </a:r>
            <a:endParaRPr lang="en-US"/>
          </a:p>
        </p:txBody>
      </p:sp>
      <p:pic>
        <p:nvPicPr>
          <p:cNvPr id="59399" name="Picture 7"/>
          <p:cNvPicPr>
            <a:picLocks noChangeAspect="1" noChangeArrowheads="1"/>
          </p:cNvPicPr>
          <p:nvPr/>
        </p:nvPicPr>
        <p:blipFill>
          <a:blip r:embed="rId2" cstate="print"/>
          <a:srcRect l="2197" t="2382" r="7692" b="2333"/>
          <a:stretch>
            <a:fillRect/>
          </a:stretch>
        </p:blipFill>
        <p:spPr bwMode="auto">
          <a:xfrm>
            <a:off x="609600" y="1752600"/>
            <a:ext cx="7620000" cy="371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762000" y="1157288"/>
            <a:ext cx="4267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Neuron berdasarkan jumlah uluran </a:t>
            </a:r>
            <a:endParaRPr lang="en-US"/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762000" y="5867400"/>
            <a:ext cx="7391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b="1"/>
              <a:t>(a) Neuron unipolar, (b) neuron bipolar, dan (c) neuron multipolar.</a:t>
            </a:r>
          </a:p>
        </p:txBody>
      </p:sp>
      <p:sp>
        <p:nvSpPr>
          <p:cNvPr id="59402" name="WordArt 10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id-ID" sz="2000" kern="10" dirty="0" smtClean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381000" y="609600"/>
            <a:ext cx="350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Macam-macam neuron</a:t>
            </a:r>
            <a:endParaRPr lang="en-US"/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762000" y="1157288"/>
            <a:ext cx="4267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Neuron berdasarkan fungsi</a:t>
            </a:r>
            <a:endParaRPr lang="en-US"/>
          </a:p>
        </p:txBody>
      </p:sp>
      <p:pic>
        <p:nvPicPr>
          <p:cNvPr id="62471" name="Picture 7"/>
          <p:cNvPicPr>
            <a:picLocks noChangeAspect="1" noChangeArrowheads="1"/>
          </p:cNvPicPr>
          <p:nvPr/>
        </p:nvPicPr>
        <p:blipFill>
          <a:blip r:embed="rId2" cstate="print"/>
          <a:srcRect l="1810" t="11375" r="2263" b="12796"/>
          <a:stretch>
            <a:fillRect/>
          </a:stretch>
        </p:blipFill>
        <p:spPr bwMode="auto">
          <a:xfrm>
            <a:off x="457200" y="2590800"/>
            <a:ext cx="8077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2472" name="WordArt 8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381000" y="609600"/>
            <a:ext cx="350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Sinaps</a:t>
            </a:r>
            <a:endParaRPr lang="en-US"/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762000" y="5562600"/>
            <a:ext cx="3200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Skema sinaps dan proses pelepasan neurotransmitter. </a:t>
            </a:r>
          </a:p>
        </p:txBody>
      </p:sp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2" cstate="print"/>
          <a:srcRect b="15245"/>
          <a:stretch>
            <a:fillRect/>
          </a:stretch>
        </p:blipFill>
        <p:spPr bwMode="auto">
          <a:xfrm>
            <a:off x="609600" y="1143000"/>
            <a:ext cx="342423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4522" name="Text Box 10"/>
          <p:cNvSpPr txBox="1">
            <a:spLocks noChangeArrowheads="1"/>
          </p:cNvSpPr>
          <p:nvPr/>
        </p:nvSpPr>
        <p:spPr bwMode="auto">
          <a:xfrm>
            <a:off x="4953000" y="2438400"/>
            <a:ext cx="3429000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Sinaps </a:t>
            </a:r>
          </a:p>
          <a:p>
            <a:pPr>
              <a:spcBef>
                <a:spcPct val="50000"/>
              </a:spcBef>
            </a:pPr>
            <a:r>
              <a:rPr lang="en-US">
                <a:sym typeface="Wingdings" pitchFamily="2" charset="2"/>
              </a:rPr>
              <a:t> Sambungan antara neuron yang satu dengan neuron yang lain</a:t>
            </a:r>
            <a:endParaRPr lang="en-US"/>
          </a:p>
        </p:txBody>
      </p:sp>
      <p:sp>
        <p:nvSpPr>
          <p:cNvPr id="64523" name="WordArt 11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381000" y="609600"/>
            <a:ext cx="350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009900"/>
                </a:solidFill>
              </a:rPr>
              <a:t>Impuls saraf</a:t>
            </a:r>
            <a:endParaRPr lang="en-US"/>
          </a:p>
        </p:txBody>
      </p:sp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2" cstate="print"/>
          <a:srcRect l="5128" r="5128" b="8148"/>
          <a:stretch>
            <a:fillRect/>
          </a:stretch>
        </p:blipFill>
        <p:spPr bwMode="auto">
          <a:xfrm>
            <a:off x="457200" y="1371600"/>
            <a:ext cx="37338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685800" y="4800600"/>
            <a:ext cx="32004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Permukaan luar neuron bermuatan positif dan bagain dalam bermuatan negatif.</a:t>
            </a:r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5105400" y="2286000"/>
            <a:ext cx="3429000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/>
              <a:t>Penghantaran</a:t>
            </a:r>
            <a:r>
              <a:rPr lang="en-US" b="1" dirty="0"/>
              <a:t> </a:t>
            </a:r>
            <a:r>
              <a:rPr lang="en-US" b="1" dirty="0" err="1"/>
              <a:t>impuls</a:t>
            </a:r>
            <a:r>
              <a:rPr lang="en-US" b="1" dirty="0"/>
              <a:t> </a:t>
            </a:r>
            <a:r>
              <a:rPr lang="en-US" b="1" dirty="0" err="1"/>
              <a:t>saraf</a:t>
            </a:r>
            <a:endParaRPr lang="en-US" b="1" dirty="0"/>
          </a:p>
          <a:p>
            <a:pPr>
              <a:spcBef>
                <a:spcPct val="50000"/>
              </a:spcBef>
            </a:pPr>
            <a:r>
              <a:rPr lang="en-US" dirty="0" err="1"/>
              <a:t>Saraf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keadaan</a:t>
            </a:r>
            <a:r>
              <a:rPr lang="en-US" dirty="0"/>
              <a:t> </a:t>
            </a:r>
            <a:r>
              <a:rPr lang="en-US" dirty="0" err="1"/>
              <a:t>polarisasi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dirangsang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depolarisasi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timbul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aliran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listrik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timbul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impuls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saraf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 err="1">
                <a:sym typeface="Wingdings" pitchFamily="2" charset="2"/>
              </a:rPr>
              <a:t>penghantaran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impuls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melalui</a:t>
            </a:r>
            <a:r>
              <a:rPr lang="en-US" dirty="0">
                <a:sym typeface="Wingdings" pitchFamily="2" charset="2"/>
              </a:rPr>
              <a:t> neuron</a:t>
            </a:r>
            <a:endParaRPr lang="en-US" dirty="0"/>
          </a:p>
        </p:txBody>
      </p:sp>
      <p:sp>
        <p:nvSpPr>
          <p:cNvPr id="65545" name="WordArt 9"/>
          <p:cNvSpPr>
            <a:spLocks noChangeArrowheads="1" noChangeShapeType="1" noTextEdit="1"/>
          </p:cNvSpPr>
          <p:nvPr/>
        </p:nvSpPr>
        <p:spPr bwMode="auto">
          <a:xfrm>
            <a:off x="228600" y="152400"/>
            <a:ext cx="1828800" cy="152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en-US" sz="20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